
<file path=[Content_Types].xml><?xml version="1.0" encoding="utf-8"?>
<Types xmlns="http://schemas.openxmlformats.org/package/2006/content-types">
  <Default Extension="png" ContentType="image/png"/>
  <Default Extension="tmp"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21.xml" ContentType="application/vnd.openxmlformats-officedocument.presentationml.slide+xml"/>
  <Override PartName="/ppt/slides/slide56.xml" ContentType="application/vnd.openxmlformats-officedocument.presentationml.slide+xml"/>
  <Override PartName="/ppt/slides/slide55.xml" ContentType="application/vnd.openxmlformats-officedocument.presentationml.slide+xml"/>
  <Override PartName="/ppt/slides/slide51.xml" ContentType="application/vnd.openxmlformats-officedocument.presentationml.slide+xml"/>
  <Override PartName="/ppt/slides/slide2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50.xml" ContentType="application/vnd.openxmlformats-officedocument.presentationml.slide+xml"/>
  <Override PartName="/ppt/slides/slide52.xml" ContentType="application/vnd.openxmlformats-officedocument.presentationml.slide+xml"/>
  <Override PartName="/ppt/slides/slide48.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49.xml" ContentType="application/vnd.openxmlformats-officedocument.presentationml.slide+xml"/>
  <Override PartName="/ppt/slides/slide33.xml" ContentType="application/vnd.openxmlformats-officedocument.presentationml.slide+xml"/>
  <Override PartName="/ppt/slides/slide29.xml" ContentType="application/vnd.openxmlformats-officedocument.presentationml.slide+xml"/>
  <Override PartName="/ppt/slides/slide28.xml" ContentType="application/vnd.openxmlformats-officedocument.presentationml.slide+xml"/>
  <Override PartName="/ppt/slides/slide27.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34.xml" ContentType="application/vnd.openxmlformats-officedocument.presentationml.slide+xml"/>
  <Override PartName="/ppt/slides/slide32.xml" ContentType="application/vnd.openxmlformats-officedocument.presentationml.slide+xml"/>
  <Override PartName="/ppt/slides/slide36.xml" ContentType="application/vnd.openxmlformats-officedocument.presentationml.slide+xml"/>
  <Override PartName="/ppt/slides/slide44.xml" ContentType="application/vnd.openxmlformats-officedocument.presentationml.slide+xml"/>
  <Override PartName="/ppt/slides/slide3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3.xml" ContentType="application/vnd.openxmlformats-officedocument.presentationml.slide+xml"/>
  <Override PartName="/ppt/slides/slide45.xml" ContentType="application/vnd.openxmlformats-officedocument.presentationml.slide+xml"/>
  <Override PartName="/ppt/slides/slide41.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42.xml" ContentType="application/vnd.openxmlformats-officedocument.presentationml.slide+xml"/>
  <Override PartName="/ppt/slides/slide40.xml" ContentType="application/vnd.openxmlformats-officedocument.presentationml.slide+xml"/>
  <Override PartName="/ppt/slides/slide39.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notesSlides/notesSlide18.xml" ContentType="application/vnd.openxmlformats-officedocument.presentationml.notesSlide+xml"/>
  <Override PartName="/ppt/notesSlides/notesSlide17.xml" ContentType="application/vnd.openxmlformats-officedocument.presentationml.notesSlide+xml"/>
  <Override PartName="/ppt/notesSlides/notesSlide16.xml" ContentType="application/vnd.openxmlformats-officedocument.presentationml.notesSlide+xml"/>
  <Override PartName="/ppt/notesSlides/notesSlide15.xml" ContentType="application/vnd.openxmlformats-officedocument.presentationml.notesSlide+xml"/>
  <Override PartName="/ppt/notesSlides/notesSlide14.xml" ContentType="application/vnd.openxmlformats-officedocument.presentationml.notesSlide+xml"/>
  <Override PartName="/ppt/notesSlides/notesSlide13.xml" ContentType="application/vnd.openxmlformats-officedocument.presentationml.notesSlide+xml"/>
  <Override PartName="/ppt/notesSlides/notesSlide12.xml" ContentType="application/vnd.openxmlformats-officedocument.presentationml.notesSlide+xml"/>
  <Override PartName="/ppt/notesSlides/notesSlide11.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8.xml" ContentType="application/vnd.openxmlformats-officedocument.presentationml.notesSlide+xml"/>
  <Override PartName="/ppt/notesSlides/notesSlide27.xml" ContentType="application/vnd.openxmlformats-officedocument.presentationml.notesSlide+xml"/>
  <Override PartName="/ppt/notesSlides/notesSlide25.xml" ContentType="application/vnd.openxmlformats-officedocument.presentationml.notesSlide+xml"/>
  <Override PartName="/ppt/notesSlides/notesSlide24.xml" ContentType="application/vnd.openxmlformats-officedocument.presentationml.notesSlide+xml"/>
  <Override PartName="/ppt/notesSlides/notesSlide23.xml" ContentType="application/vnd.openxmlformats-officedocument.presentationml.notesSlide+xml"/>
  <Override PartName="/ppt/notesSlides/notesSlide22.xml" ContentType="application/vnd.openxmlformats-officedocument.presentationml.notesSlide+xml"/>
  <Override PartName="/ppt/notesSlides/notesSlide10.xml" ContentType="application/vnd.openxmlformats-officedocument.presentationml.notesSlide+xml"/>
  <Override PartName="/ppt/notesSlides/notesSlide9.xml" ContentType="application/vnd.openxmlformats-officedocument.presentationml.notesSlide+xml"/>
  <Override PartName="/ppt/notesSlides/notesSlide8.xml" ContentType="application/vnd.openxmlformats-officedocument.presentationml.notesSlide+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7.xml" ContentType="application/vnd.openxmlformats-officedocument.presentationml.notesSlide+xml"/>
  <Override PartName="/ppt/notesSlides/notesSlide6.xml" ContentType="application/vnd.openxmlformats-officedocument.presentationml.notesSlide+xml"/>
  <Override PartName="/ppt/notesSlides/notesSlide5.xml" ContentType="application/vnd.openxmlformats-officedocument.presentationml.notesSlide+xml"/>
  <Override PartName="/ppt/notesSlides/notesSlide4.xml" ContentType="application/vnd.openxmlformats-officedocument.presentationml.notesSlide+xml"/>
  <Override PartName="/ppt/notesSlides/notesSlide3.xml" ContentType="application/vnd.openxmlformats-officedocument.presentationml.notesSlide+xml"/>
  <Override PartName="/ppt/notesSlides/notesSlide2.xml" ContentType="application/vnd.openxmlformats-officedocument.presentationml.notesSlide+xml"/>
  <Override PartName="/ppt/notesSlides/notesSlide1.xml" ContentType="application/vnd.openxmlformats-officedocument.presentationml.notesSlide+xml"/>
  <Override PartName="/ppt/notesSlides/notesSlide29.xml" ContentType="application/vnd.openxmlformats-officedocument.presentationml.notesSlide+xml"/>
  <Override PartName="/ppt/notesSlides/notesSlide26.xml" ContentType="application/vnd.openxmlformats-officedocument.presentationml.notesSlide+xml"/>
  <Override PartName="/ppt/notesSlides/notesSlide54.xml" ContentType="application/vnd.openxmlformats-officedocument.presentationml.notesSlide+xml"/>
  <Override PartName="/ppt/notesSlides/notesSlide47.xml" ContentType="application/vnd.openxmlformats-officedocument.presentationml.notesSlide+xml"/>
  <Override PartName="/ppt/notesSlides/notesSlide46.xml" ContentType="application/vnd.openxmlformats-officedocument.presentationml.notesSlide+xml"/>
  <Override PartName="/ppt/notesSlides/notesSlide45.xml" ContentType="application/vnd.openxmlformats-officedocument.presentationml.notesSlide+xml"/>
  <Override PartName="/ppt/notesSlides/notesSlide53.xml" ContentType="application/vnd.openxmlformats-officedocument.presentationml.notesSlide+xml"/>
  <Override PartName="/ppt/notesSlides/notesSlide43.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2.xml" ContentType="application/vnd.openxmlformats-officedocument.presentationml.notesSlide+xml"/>
  <Override PartName="/ppt/notesSlides/notesSlide51.xml" ContentType="application/vnd.openxmlformats-officedocument.presentationml.notesSlide+xml"/>
  <Override PartName="/ppt/notesSlides/notesSlide42.xml" ContentType="application/vnd.openxmlformats-officedocument.presentationml.notesSlide+xml"/>
  <Override PartName="/ppt/notesSlides/notesSlide44.xml" ContentType="application/vnd.openxmlformats-officedocument.presentationml.notesSlide+xml"/>
  <Override PartName="/ppt/notesSlides/notesSlide30.xml" ContentType="application/vnd.openxmlformats-officedocument.presentationml.notesSlide+xml"/>
  <Override PartName="/ppt/notesSlides/notesSlide41.xml" ContentType="application/vnd.openxmlformats-officedocument.presentationml.notesSlide+xml"/>
  <Override PartName="/ppt/notesSlides/notesSlide34.xml" ContentType="application/vnd.openxmlformats-officedocument.presentationml.notesSlide+xml"/>
  <Override PartName="/ppt/notesSlides/notesSlide33.xml" ContentType="application/vnd.openxmlformats-officedocument.presentationml.notesSlide+xml"/>
  <Override PartName="/ppt/notesSlides/notesSlide32.xml" ContentType="application/vnd.openxmlformats-officedocument.presentationml.notesSlide+xml"/>
  <Override PartName="/ppt/notesSlides/notesSlide31.xml" ContentType="application/vnd.openxmlformats-officedocument.presentationml.notesSlide+xml"/>
  <Override PartName="/ppt/notesSlides/notesSlide36.xml" ContentType="application/vnd.openxmlformats-officedocument.presentationml.notesSlide+xml"/>
  <Override PartName="/ppt/notesSlides/notesSlide35.xml" ContentType="application/vnd.openxmlformats-officedocument.presentationml.notesSlide+xml"/>
  <Override PartName="/ppt/notesSlides/notesSlide40.xml" ContentType="application/vnd.openxmlformats-officedocument.presentationml.notesSlide+xml"/>
  <Override PartName="/ppt/notesSlides/notesSlide37.xml" ContentType="application/vnd.openxmlformats-officedocument.presentationml.notesSlide+xml"/>
  <Override PartName="/ppt/notesSlides/notesSlide39.xml" ContentType="application/vnd.openxmlformats-officedocument.presentationml.notesSlide+xml"/>
  <Override PartName="/ppt/notesSlides/notesSlide38.xml" ContentType="application/vnd.openxmlformats-officedocument.presentationml.notesSlide+xml"/>
  <Override PartName="/ppt/handoutMasters/handoutMaster1.xml" ContentType="application/vnd.openxmlformats-officedocument.presentationml.handoutMaster+xml"/>
  <Override PartName="/ppt/theme/theme1.xml" ContentType="application/vnd.openxmlformats-officedocument.theme+xml"/>
  <Override PartName="/ppt/notesMasters/notesMaster1.xml" ContentType="application/vnd.openxmlformats-officedocument.presentationml.notesMaster+xml"/>
  <Override PartName="/ppt/theme/theme3.xml" ContentType="application/vnd.openxmlformats-officedocument.theme+xml"/>
  <Override PartName="/ppt/theme/theme2.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4">
  <p:sldMasterIdLst>
    <p:sldMasterId id="2147483648" r:id="rId1"/>
  </p:sldMasterIdLst>
  <p:notesMasterIdLst>
    <p:notesMasterId r:id="rId58"/>
  </p:notesMasterIdLst>
  <p:handoutMasterIdLst>
    <p:handoutMasterId r:id="rId59"/>
  </p:handoutMasterIdLst>
  <p:sldIdLst>
    <p:sldId id="282" r:id="rId2"/>
    <p:sldId id="298" r:id="rId3"/>
    <p:sldId id="311" r:id="rId4"/>
    <p:sldId id="331" r:id="rId5"/>
    <p:sldId id="299" r:id="rId6"/>
    <p:sldId id="281" r:id="rId7"/>
    <p:sldId id="330" r:id="rId8"/>
    <p:sldId id="257" r:id="rId9"/>
    <p:sldId id="279" r:id="rId10"/>
    <p:sldId id="312" r:id="rId11"/>
    <p:sldId id="259" r:id="rId12"/>
    <p:sldId id="313" r:id="rId13"/>
    <p:sldId id="314" r:id="rId14"/>
    <p:sldId id="340" r:id="rId15"/>
    <p:sldId id="310" r:id="rId16"/>
    <p:sldId id="332" r:id="rId17"/>
    <p:sldId id="260" r:id="rId18"/>
    <p:sldId id="319" r:id="rId19"/>
    <p:sldId id="320" r:id="rId20"/>
    <p:sldId id="317" r:id="rId21"/>
    <p:sldId id="318" r:id="rId22"/>
    <p:sldId id="265" r:id="rId23"/>
    <p:sldId id="277" r:id="rId24"/>
    <p:sldId id="266" r:id="rId25"/>
    <p:sldId id="278" r:id="rId26"/>
    <p:sldId id="334" r:id="rId27"/>
    <p:sldId id="333" r:id="rId28"/>
    <p:sldId id="267" r:id="rId29"/>
    <p:sldId id="291" r:id="rId30"/>
    <p:sldId id="268" r:id="rId31"/>
    <p:sldId id="269" r:id="rId32"/>
    <p:sldId id="270" r:id="rId33"/>
    <p:sldId id="271" r:id="rId34"/>
    <p:sldId id="272" r:id="rId35"/>
    <p:sldId id="273" r:id="rId36"/>
    <p:sldId id="292" r:id="rId37"/>
    <p:sldId id="274" r:id="rId38"/>
    <p:sldId id="293" r:id="rId39"/>
    <p:sldId id="335" r:id="rId40"/>
    <p:sldId id="338" r:id="rId41"/>
    <p:sldId id="328" r:id="rId42"/>
    <p:sldId id="339" r:id="rId43"/>
    <p:sldId id="336" r:id="rId44"/>
    <p:sldId id="305" r:id="rId45"/>
    <p:sldId id="322" r:id="rId46"/>
    <p:sldId id="297" r:id="rId47"/>
    <p:sldId id="275" r:id="rId48"/>
    <p:sldId id="290" r:id="rId49"/>
    <p:sldId id="287" r:id="rId50"/>
    <p:sldId id="337" r:id="rId51"/>
    <p:sldId id="307" r:id="rId52"/>
    <p:sldId id="276" r:id="rId53"/>
    <p:sldId id="324" r:id="rId54"/>
    <p:sldId id="325" r:id="rId55"/>
    <p:sldId id="294" r:id="rId56"/>
    <p:sldId id="295" r:id="rId57"/>
  </p:sldIdLst>
  <p:sldSz cx="9144000" cy="6858000" type="screen4x3"/>
  <p:notesSz cx="6669088" cy="9775825"/>
  <p:defaultTextStyle>
    <a:defPPr>
      <a:defRPr lang="en-GB"/>
    </a:defPPr>
    <a:lvl1pPr algn="l" rtl="0" fontAlgn="base">
      <a:spcBef>
        <a:spcPct val="0"/>
      </a:spcBef>
      <a:spcAft>
        <a:spcPct val="0"/>
      </a:spcAft>
      <a:defRPr sz="1200" kern="1200">
        <a:solidFill>
          <a:srgbClr val="0F5494"/>
        </a:solidFill>
        <a:latin typeface="Verdana" pitchFamily="34" charset="0"/>
        <a:ea typeface="+mn-ea"/>
        <a:cs typeface="+mn-cs"/>
      </a:defRPr>
    </a:lvl1pPr>
    <a:lvl2pPr marL="457200" algn="l" rtl="0" fontAlgn="base">
      <a:spcBef>
        <a:spcPct val="0"/>
      </a:spcBef>
      <a:spcAft>
        <a:spcPct val="0"/>
      </a:spcAft>
      <a:defRPr sz="1200" kern="1200">
        <a:solidFill>
          <a:srgbClr val="0F5494"/>
        </a:solidFill>
        <a:latin typeface="Verdana" pitchFamily="34" charset="0"/>
        <a:ea typeface="+mn-ea"/>
        <a:cs typeface="+mn-cs"/>
      </a:defRPr>
    </a:lvl2pPr>
    <a:lvl3pPr marL="914400" algn="l" rtl="0" fontAlgn="base">
      <a:spcBef>
        <a:spcPct val="0"/>
      </a:spcBef>
      <a:spcAft>
        <a:spcPct val="0"/>
      </a:spcAft>
      <a:defRPr sz="1200" kern="1200">
        <a:solidFill>
          <a:srgbClr val="0F5494"/>
        </a:solidFill>
        <a:latin typeface="Verdana" pitchFamily="34" charset="0"/>
        <a:ea typeface="+mn-ea"/>
        <a:cs typeface="+mn-cs"/>
      </a:defRPr>
    </a:lvl3pPr>
    <a:lvl4pPr marL="1371600" algn="l" rtl="0" fontAlgn="base">
      <a:spcBef>
        <a:spcPct val="0"/>
      </a:spcBef>
      <a:spcAft>
        <a:spcPct val="0"/>
      </a:spcAft>
      <a:defRPr sz="1200" kern="1200">
        <a:solidFill>
          <a:srgbClr val="0F5494"/>
        </a:solidFill>
        <a:latin typeface="Verdana" pitchFamily="34" charset="0"/>
        <a:ea typeface="+mn-ea"/>
        <a:cs typeface="+mn-cs"/>
      </a:defRPr>
    </a:lvl4pPr>
    <a:lvl5pPr marL="1828800" algn="l" rtl="0" fontAlgn="base">
      <a:spcBef>
        <a:spcPct val="0"/>
      </a:spcBef>
      <a:spcAft>
        <a:spcPct val="0"/>
      </a:spcAft>
      <a:defRPr sz="1200" kern="1200">
        <a:solidFill>
          <a:srgbClr val="0F5494"/>
        </a:solidFill>
        <a:latin typeface="Verdana" pitchFamily="34" charset="0"/>
        <a:ea typeface="+mn-ea"/>
        <a:cs typeface="+mn-cs"/>
      </a:defRPr>
    </a:lvl5pPr>
    <a:lvl6pPr marL="2286000" algn="l" defTabSz="914400" rtl="0" eaLnBrk="1" latinLnBrk="0" hangingPunct="1">
      <a:defRPr sz="1200" kern="1200">
        <a:solidFill>
          <a:srgbClr val="0F5494"/>
        </a:solidFill>
        <a:latin typeface="Verdana" pitchFamily="34" charset="0"/>
        <a:ea typeface="+mn-ea"/>
        <a:cs typeface="+mn-cs"/>
      </a:defRPr>
    </a:lvl6pPr>
    <a:lvl7pPr marL="2743200" algn="l" defTabSz="914400" rtl="0" eaLnBrk="1" latinLnBrk="0" hangingPunct="1">
      <a:defRPr sz="1200" kern="1200">
        <a:solidFill>
          <a:srgbClr val="0F5494"/>
        </a:solidFill>
        <a:latin typeface="Verdana" pitchFamily="34" charset="0"/>
        <a:ea typeface="+mn-ea"/>
        <a:cs typeface="+mn-cs"/>
      </a:defRPr>
    </a:lvl7pPr>
    <a:lvl8pPr marL="3200400" algn="l" defTabSz="914400" rtl="0" eaLnBrk="1" latinLnBrk="0" hangingPunct="1">
      <a:defRPr sz="1200" kern="1200">
        <a:solidFill>
          <a:srgbClr val="0F5494"/>
        </a:solidFill>
        <a:latin typeface="Verdana" pitchFamily="34" charset="0"/>
        <a:ea typeface="+mn-ea"/>
        <a:cs typeface="+mn-cs"/>
      </a:defRPr>
    </a:lvl8pPr>
    <a:lvl9pPr marL="3657600" algn="l" defTabSz="914400" rtl="0" eaLnBrk="1" latinLnBrk="0" hangingPunct="1">
      <a:defRPr sz="1200" kern="1200">
        <a:solidFill>
          <a:srgbClr val="0F5494"/>
        </a:solidFill>
        <a:latin typeface="Verdana" pitchFamily="34"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F5494"/>
    <a:srgbClr val="2D5EC1"/>
    <a:srgbClr val="FF3300"/>
    <a:srgbClr val="FF0066"/>
    <a:srgbClr val="3E6FD2"/>
    <a:srgbClr val="3166CF"/>
    <a:srgbClr val="BDDEFF"/>
    <a:srgbClr val="99CCFF"/>
    <a:srgbClr val="808080"/>
    <a:srgbClr val="FFD62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87" autoAdjust="0"/>
    <p:restoredTop sz="81182" autoAdjust="0"/>
  </p:normalViewPr>
  <p:slideViewPr>
    <p:cSldViewPr>
      <p:cViewPr>
        <p:scale>
          <a:sx n="75" d="100"/>
          <a:sy n="75" d="100"/>
        </p:scale>
        <p:origin x="-1260" y="-11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66" Type="http://schemas.openxmlformats.org/officeDocument/2006/relationships/customXml" Target="../customXml/item3.xml"/><Relationship Id="rId5" Type="http://schemas.openxmlformats.org/officeDocument/2006/relationships/slide" Target="slides/slide4.xml"/><Relationship Id="rId61"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customXml" Target="../customXml/item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65" Type="http://schemas.openxmlformats.org/officeDocument/2006/relationships/customXml" Target="../customXml/item2.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hdr" sz="quarter"/>
          </p:nvPr>
        </p:nvSpPr>
        <p:spPr bwMode="auto">
          <a:xfrm>
            <a:off x="2" y="2"/>
            <a:ext cx="2890665" cy="4893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9881" tIns="44940" rIns="89881" bIns="44940" numCol="1" anchor="t" anchorCtr="0" compatLnSpc="1">
            <a:prstTxWarp prst="textNoShape">
              <a:avLst/>
            </a:prstTxWarp>
          </a:bodyPr>
          <a:lstStyle>
            <a:lvl1pPr>
              <a:defRPr>
                <a:solidFill>
                  <a:schemeClr val="tx1"/>
                </a:solidFill>
                <a:latin typeface="Arial" charset="0"/>
              </a:defRPr>
            </a:lvl1pPr>
          </a:lstStyle>
          <a:p>
            <a:endParaRPr lang="en-GB" altLang="en-US"/>
          </a:p>
        </p:txBody>
      </p:sp>
      <p:sp>
        <p:nvSpPr>
          <p:cNvPr id="37891" name="Rectangle 3"/>
          <p:cNvSpPr>
            <a:spLocks noGrp="1" noChangeArrowheads="1"/>
          </p:cNvSpPr>
          <p:nvPr>
            <p:ph type="dt" sz="quarter" idx="1"/>
          </p:nvPr>
        </p:nvSpPr>
        <p:spPr bwMode="auto">
          <a:xfrm>
            <a:off x="3776868" y="2"/>
            <a:ext cx="2890665" cy="4893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9881" tIns="44940" rIns="89881" bIns="44940" numCol="1" anchor="t" anchorCtr="0" compatLnSpc="1">
            <a:prstTxWarp prst="textNoShape">
              <a:avLst/>
            </a:prstTxWarp>
          </a:bodyPr>
          <a:lstStyle>
            <a:lvl1pPr algn="r">
              <a:defRPr>
                <a:solidFill>
                  <a:schemeClr val="tx1"/>
                </a:solidFill>
                <a:latin typeface="Arial" charset="0"/>
              </a:defRPr>
            </a:lvl1pPr>
          </a:lstStyle>
          <a:p>
            <a:endParaRPr lang="en-GB" altLang="en-US"/>
          </a:p>
        </p:txBody>
      </p:sp>
      <p:sp>
        <p:nvSpPr>
          <p:cNvPr id="37892" name="Rectangle 4"/>
          <p:cNvSpPr>
            <a:spLocks noGrp="1" noChangeArrowheads="1"/>
          </p:cNvSpPr>
          <p:nvPr>
            <p:ph type="ftr" sz="quarter" idx="2"/>
          </p:nvPr>
        </p:nvSpPr>
        <p:spPr bwMode="auto">
          <a:xfrm>
            <a:off x="2" y="9284924"/>
            <a:ext cx="2890665" cy="489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9881" tIns="44940" rIns="89881" bIns="44940" numCol="1" anchor="b" anchorCtr="0" compatLnSpc="1">
            <a:prstTxWarp prst="textNoShape">
              <a:avLst/>
            </a:prstTxWarp>
          </a:bodyPr>
          <a:lstStyle>
            <a:lvl1pPr>
              <a:defRPr>
                <a:solidFill>
                  <a:schemeClr val="tx1"/>
                </a:solidFill>
                <a:latin typeface="Arial" charset="0"/>
              </a:defRPr>
            </a:lvl1pPr>
          </a:lstStyle>
          <a:p>
            <a:endParaRPr lang="en-GB" altLang="en-US"/>
          </a:p>
        </p:txBody>
      </p:sp>
      <p:sp>
        <p:nvSpPr>
          <p:cNvPr id="37893" name="Rectangle 5"/>
          <p:cNvSpPr>
            <a:spLocks noGrp="1" noChangeArrowheads="1"/>
          </p:cNvSpPr>
          <p:nvPr>
            <p:ph type="sldNum" sz="quarter" idx="3"/>
          </p:nvPr>
        </p:nvSpPr>
        <p:spPr bwMode="auto">
          <a:xfrm>
            <a:off x="3776868" y="9284924"/>
            <a:ext cx="2890665" cy="489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9881" tIns="44940" rIns="89881" bIns="44940" numCol="1" anchor="b" anchorCtr="0" compatLnSpc="1">
            <a:prstTxWarp prst="textNoShape">
              <a:avLst/>
            </a:prstTxWarp>
          </a:bodyPr>
          <a:lstStyle>
            <a:lvl1pPr algn="r">
              <a:defRPr>
                <a:solidFill>
                  <a:schemeClr val="tx1"/>
                </a:solidFill>
                <a:latin typeface="Arial" charset="0"/>
              </a:defRPr>
            </a:lvl1pPr>
          </a:lstStyle>
          <a:p>
            <a:fld id="{8E6B12B6-30F9-4D6E-9909-B8F746D8B87C}" type="slidenum">
              <a:rPr lang="en-GB" altLang="en-US"/>
              <a:pPr/>
              <a:t>‹#›</a:t>
            </a:fld>
            <a:endParaRPr lang="en-GB" altLang="en-US"/>
          </a:p>
        </p:txBody>
      </p:sp>
    </p:spTree>
    <p:extLst>
      <p:ext uri="{BB962C8B-B14F-4D97-AF65-F5344CB8AC3E}">
        <p14:creationId xmlns:p14="http://schemas.microsoft.com/office/powerpoint/2010/main" val="108323535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bwMode="auto">
          <a:xfrm>
            <a:off x="2" y="2"/>
            <a:ext cx="2890665" cy="4893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9881" tIns="44940" rIns="89881" bIns="44940" numCol="1" anchor="t" anchorCtr="0" compatLnSpc="1">
            <a:prstTxWarp prst="textNoShape">
              <a:avLst/>
            </a:prstTxWarp>
          </a:bodyPr>
          <a:lstStyle>
            <a:lvl1pPr>
              <a:defRPr>
                <a:solidFill>
                  <a:schemeClr val="tx1"/>
                </a:solidFill>
                <a:latin typeface="Arial" charset="0"/>
              </a:defRPr>
            </a:lvl1pPr>
          </a:lstStyle>
          <a:p>
            <a:endParaRPr lang="en-GB" altLang="en-US"/>
          </a:p>
        </p:txBody>
      </p:sp>
      <p:sp>
        <p:nvSpPr>
          <p:cNvPr id="36867" name="Rectangle 3"/>
          <p:cNvSpPr>
            <a:spLocks noGrp="1" noChangeArrowheads="1"/>
          </p:cNvSpPr>
          <p:nvPr>
            <p:ph type="dt" idx="1"/>
          </p:nvPr>
        </p:nvSpPr>
        <p:spPr bwMode="auto">
          <a:xfrm>
            <a:off x="3776868" y="2"/>
            <a:ext cx="2890665" cy="4893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9881" tIns="44940" rIns="89881" bIns="44940" numCol="1" anchor="t" anchorCtr="0" compatLnSpc="1">
            <a:prstTxWarp prst="textNoShape">
              <a:avLst/>
            </a:prstTxWarp>
          </a:bodyPr>
          <a:lstStyle>
            <a:lvl1pPr algn="r">
              <a:defRPr>
                <a:solidFill>
                  <a:schemeClr val="tx1"/>
                </a:solidFill>
                <a:latin typeface="Arial" charset="0"/>
              </a:defRPr>
            </a:lvl1pPr>
          </a:lstStyle>
          <a:p>
            <a:endParaRPr lang="en-GB" altLang="en-US"/>
          </a:p>
        </p:txBody>
      </p:sp>
      <p:sp>
        <p:nvSpPr>
          <p:cNvPr id="36868" name="Rectangle 4"/>
          <p:cNvSpPr>
            <a:spLocks noGrp="1" noRot="1" noChangeAspect="1" noChangeArrowheads="1" noTextEdit="1"/>
          </p:cNvSpPr>
          <p:nvPr>
            <p:ph type="sldImg" idx="2"/>
          </p:nvPr>
        </p:nvSpPr>
        <p:spPr bwMode="auto">
          <a:xfrm>
            <a:off x="892175" y="733425"/>
            <a:ext cx="4886325" cy="3665538"/>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6869" name="Rectangle 5"/>
          <p:cNvSpPr>
            <a:spLocks noGrp="1" noChangeArrowheads="1"/>
          </p:cNvSpPr>
          <p:nvPr>
            <p:ph type="body" sz="quarter" idx="3"/>
          </p:nvPr>
        </p:nvSpPr>
        <p:spPr bwMode="auto">
          <a:xfrm>
            <a:off x="666600" y="4643243"/>
            <a:ext cx="5335893" cy="43993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9881" tIns="44940" rIns="89881" bIns="4494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sp>
        <p:nvSpPr>
          <p:cNvPr id="36870" name="Rectangle 6"/>
          <p:cNvSpPr>
            <a:spLocks noGrp="1" noChangeArrowheads="1"/>
          </p:cNvSpPr>
          <p:nvPr>
            <p:ph type="ftr" sz="quarter" idx="4"/>
          </p:nvPr>
        </p:nvSpPr>
        <p:spPr bwMode="auto">
          <a:xfrm>
            <a:off x="2" y="9284924"/>
            <a:ext cx="2890665" cy="489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9881" tIns="44940" rIns="89881" bIns="44940" numCol="1" anchor="b" anchorCtr="0" compatLnSpc="1">
            <a:prstTxWarp prst="textNoShape">
              <a:avLst/>
            </a:prstTxWarp>
          </a:bodyPr>
          <a:lstStyle>
            <a:lvl1pPr>
              <a:defRPr>
                <a:solidFill>
                  <a:schemeClr val="tx1"/>
                </a:solidFill>
                <a:latin typeface="Arial" charset="0"/>
              </a:defRPr>
            </a:lvl1pPr>
          </a:lstStyle>
          <a:p>
            <a:endParaRPr lang="en-GB" altLang="en-US"/>
          </a:p>
        </p:txBody>
      </p:sp>
      <p:sp>
        <p:nvSpPr>
          <p:cNvPr id="36871" name="Rectangle 7"/>
          <p:cNvSpPr>
            <a:spLocks noGrp="1" noChangeArrowheads="1"/>
          </p:cNvSpPr>
          <p:nvPr>
            <p:ph type="sldNum" sz="quarter" idx="5"/>
          </p:nvPr>
        </p:nvSpPr>
        <p:spPr bwMode="auto">
          <a:xfrm>
            <a:off x="3776868" y="9284924"/>
            <a:ext cx="2890665" cy="489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9881" tIns="44940" rIns="89881" bIns="44940" numCol="1" anchor="b" anchorCtr="0" compatLnSpc="1">
            <a:prstTxWarp prst="textNoShape">
              <a:avLst/>
            </a:prstTxWarp>
          </a:bodyPr>
          <a:lstStyle>
            <a:lvl1pPr algn="r">
              <a:defRPr>
                <a:solidFill>
                  <a:schemeClr val="tx1"/>
                </a:solidFill>
                <a:latin typeface="Arial" charset="0"/>
              </a:defRPr>
            </a:lvl1pPr>
          </a:lstStyle>
          <a:p>
            <a:fld id="{0092B2D2-748F-4979-AEA9-D42BA039DA45}" type="slidenum">
              <a:rPr lang="en-GB" altLang="en-US"/>
              <a:pPr/>
              <a:t>‹#›</a:t>
            </a:fld>
            <a:endParaRPr lang="en-GB" altLang="en-US"/>
          </a:p>
        </p:txBody>
      </p:sp>
    </p:spTree>
    <p:extLst>
      <p:ext uri="{BB962C8B-B14F-4D97-AF65-F5344CB8AC3E}">
        <p14:creationId xmlns:p14="http://schemas.microsoft.com/office/powerpoint/2010/main" val="3668340677"/>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98803">
              <a:defRPr/>
            </a:pPr>
            <a:endParaRPr lang="en-GB" dirty="0"/>
          </a:p>
        </p:txBody>
      </p:sp>
      <p:sp>
        <p:nvSpPr>
          <p:cNvPr id="4" name="Slide Number Placeholder 3"/>
          <p:cNvSpPr>
            <a:spLocks noGrp="1"/>
          </p:cNvSpPr>
          <p:nvPr>
            <p:ph type="sldNum" sz="quarter" idx="10"/>
          </p:nvPr>
        </p:nvSpPr>
        <p:spPr/>
        <p:txBody>
          <a:bodyPr/>
          <a:lstStyle/>
          <a:p>
            <a:fld id="{0092B2D2-748F-4979-AEA9-D42BA039DA45}" type="slidenum">
              <a:rPr lang="en-GB" altLang="en-US" smtClean="0"/>
              <a:pPr/>
              <a:t>1</a:t>
            </a:fld>
            <a:endParaRPr lang="en-GB" altLang="en-US"/>
          </a:p>
        </p:txBody>
      </p:sp>
    </p:spTree>
    <p:extLst>
      <p:ext uri="{BB962C8B-B14F-4D97-AF65-F5344CB8AC3E}">
        <p14:creationId xmlns:p14="http://schemas.microsoft.com/office/powerpoint/2010/main" val="10538059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98803">
              <a:defRPr/>
            </a:pPr>
            <a:endParaRPr lang="en-GB" dirty="0"/>
          </a:p>
        </p:txBody>
      </p:sp>
      <p:sp>
        <p:nvSpPr>
          <p:cNvPr id="4" name="Slide Number Placeholder 3"/>
          <p:cNvSpPr>
            <a:spLocks noGrp="1"/>
          </p:cNvSpPr>
          <p:nvPr>
            <p:ph type="sldNum" sz="quarter" idx="10"/>
          </p:nvPr>
        </p:nvSpPr>
        <p:spPr/>
        <p:txBody>
          <a:bodyPr/>
          <a:lstStyle/>
          <a:p>
            <a:fld id="{0092B2D2-748F-4979-AEA9-D42BA039DA45}" type="slidenum">
              <a:rPr lang="en-GB" altLang="en-US" smtClean="0"/>
              <a:pPr/>
              <a:t>10</a:t>
            </a:fld>
            <a:endParaRPr lang="en-GB" altLang="en-US"/>
          </a:p>
        </p:txBody>
      </p:sp>
    </p:spTree>
    <p:extLst>
      <p:ext uri="{BB962C8B-B14F-4D97-AF65-F5344CB8AC3E}">
        <p14:creationId xmlns:p14="http://schemas.microsoft.com/office/powerpoint/2010/main" val="10538059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092B2D2-748F-4979-AEA9-D42BA039DA45}" type="slidenum">
              <a:rPr lang="en-GB" altLang="en-US" smtClean="0"/>
              <a:pPr/>
              <a:t>11</a:t>
            </a:fld>
            <a:endParaRPr lang="en-GB" altLang="en-US"/>
          </a:p>
        </p:txBody>
      </p:sp>
    </p:spTree>
    <p:extLst>
      <p:ext uri="{BB962C8B-B14F-4D97-AF65-F5344CB8AC3E}">
        <p14:creationId xmlns:p14="http://schemas.microsoft.com/office/powerpoint/2010/main" val="20417832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98803">
              <a:defRPr/>
            </a:pPr>
            <a:endParaRPr lang="en-GB" dirty="0"/>
          </a:p>
        </p:txBody>
      </p:sp>
      <p:sp>
        <p:nvSpPr>
          <p:cNvPr id="4" name="Slide Number Placeholder 3"/>
          <p:cNvSpPr>
            <a:spLocks noGrp="1"/>
          </p:cNvSpPr>
          <p:nvPr>
            <p:ph type="sldNum" sz="quarter" idx="10"/>
          </p:nvPr>
        </p:nvSpPr>
        <p:spPr/>
        <p:txBody>
          <a:bodyPr/>
          <a:lstStyle/>
          <a:p>
            <a:fld id="{0092B2D2-748F-4979-AEA9-D42BA039DA45}" type="slidenum">
              <a:rPr lang="en-GB" altLang="en-US" smtClean="0"/>
              <a:pPr/>
              <a:t>12</a:t>
            </a:fld>
            <a:endParaRPr lang="en-GB" altLang="en-US"/>
          </a:p>
        </p:txBody>
      </p:sp>
    </p:spTree>
    <p:extLst>
      <p:ext uri="{BB962C8B-B14F-4D97-AF65-F5344CB8AC3E}">
        <p14:creationId xmlns:p14="http://schemas.microsoft.com/office/powerpoint/2010/main" val="10538059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98803">
              <a:defRPr/>
            </a:pPr>
            <a:endParaRPr lang="en-GB" baseline="0" dirty="0" smtClean="0"/>
          </a:p>
        </p:txBody>
      </p:sp>
      <p:sp>
        <p:nvSpPr>
          <p:cNvPr id="4" name="Slide Number Placeholder 3"/>
          <p:cNvSpPr>
            <a:spLocks noGrp="1"/>
          </p:cNvSpPr>
          <p:nvPr>
            <p:ph type="sldNum" sz="quarter" idx="10"/>
          </p:nvPr>
        </p:nvSpPr>
        <p:spPr/>
        <p:txBody>
          <a:bodyPr/>
          <a:lstStyle/>
          <a:p>
            <a:fld id="{0092B2D2-748F-4979-AEA9-D42BA039DA45}" type="slidenum">
              <a:rPr lang="en-GB" altLang="en-US" smtClean="0"/>
              <a:pPr/>
              <a:t>13</a:t>
            </a:fld>
            <a:endParaRPr lang="en-GB" altLang="en-US"/>
          </a:p>
        </p:txBody>
      </p:sp>
    </p:spTree>
    <p:extLst>
      <p:ext uri="{BB962C8B-B14F-4D97-AF65-F5344CB8AC3E}">
        <p14:creationId xmlns:p14="http://schemas.microsoft.com/office/powerpoint/2010/main" val="10538059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98803">
              <a:defRPr/>
            </a:pPr>
            <a:endParaRPr lang="en-GB" dirty="0"/>
          </a:p>
        </p:txBody>
      </p:sp>
      <p:sp>
        <p:nvSpPr>
          <p:cNvPr id="4" name="Slide Number Placeholder 3"/>
          <p:cNvSpPr>
            <a:spLocks noGrp="1"/>
          </p:cNvSpPr>
          <p:nvPr>
            <p:ph type="sldNum" sz="quarter" idx="10"/>
          </p:nvPr>
        </p:nvSpPr>
        <p:spPr/>
        <p:txBody>
          <a:bodyPr/>
          <a:lstStyle/>
          <a:p>
            <a:fld id="{0092B2D2-748F-4979-AEA9-D42BA039DA45}" type="slidenum">
              <a:rPr lang="en-GB" altLang="en-US" smtClean="0"/>
              <a:pPr/>
              <a:t>14</a:t>
            </a:fld>
            <a:endParaRPr lang="en-GB" altLang="en-US"/>
          </a:p>
        </p:txBody>
      </p:sp>
    </p:spTree>
    <p:extLst>
      <p:ext uri="{BB962C8B-B14F-4D97-AF65-F5344CB8AC3E}">
        <p14:creationId xmlns:p14="http://schemas.microsoft.com/office/powerpoint/2010/main" val="10538059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98803">
              <a:defRPr/>
            </a:pPr>
            <a:endParaRPr lang="en-GB" dirty="0"/>
          </a:p>
        </p:txBody>
      </p:sp>
      <p:sp>
        <p:nvSpPr>
          <p:cNvPr id="4" name="Slide Number Placeholder 3"/>
          <p:cNvSpPr>
            <a:spLocks noGrp="1"/>
          </p:cNvSpPr>
          <p:nvPr>
            <p:ph type="sldNum" sz="quarter" idx="10"/>
          </p:nvPr>
        </p:nvSpPr>
        <p:spPr/>
        <p:txBody>
          <a:bodyPr/>
          <a:lstStyle/>
          <a:p>
            <a:fld id="{0092B2D2-748F-4979-AEA9-D42BA039DA45}" type="slidenum">
              <a:rPr lang="en-GB" altLang="en-US" smtClean="0"/>
              <a:pPr/>
              <a:t>15</a:t>
            </a:fld>
            <a:endParaRPr lang="en-GB" altLang="en-US"/>
          </a:p>
        </p:txBody>
      </p:sp>
    </p:spTree>
    <p:extLst>
      <p:ext uri="{BB962C8B-B14F-4D97-AF65-F5344CB8AC3E}">
        <p14:creationId xmlns:p14="http://schemas.microsoft.com/office/powerpoint/2010/main" val="10538059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98803">
              <a:defRPr/>
            </a:pPr>
            <a:endParaRPr lang="en-GB" dirty="0"/>
          </a:p>
        </p:txBody>
      </p:sp>
      <p:sp>
        <p:nvSpPr>
          <p:cNvPr id="4" name="Slide Number Placeholder 3"/>
          <p:cNvSpPr>
            <a:spLocks noGrp="1"/>
          </p:cNvSpPr>
          <p:nvPr>
            <p:ph type="sldNum" sz="quarter" idx="10"/>
          </p:nvPr>
        </p:nvSpPr>
        <p:spPr/>
        <p:txBody>
          <a:bodyPr/>
          <a:lstStyle/>
          <a:p>
            <a:fld id="{0092B2D2-748F-4979-AEA9-D42BA039DA45}" type="slidenum">
              <a:rPr lang="en-GB" altLang="en-US" smtClean="0"/>
              <a:pPr/>
              <a:t>16</a:t>
            </a:fld>
            <a:endParaRPr lang="en-GB" altLang="en-US"/>
          </a:p>
        </p:txBody>
      </p:sp>
    </p:spTree>
    <p:extLst>
      <p:ext uri="{BB962C8B-B14F-4D97-AF65-F5344CB8AC3E}">
        <p14:creationId xmlns:p14="http://schemas.microsoft.com/office/powerpoint/2010/main" val="10538059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092B2D2-748F-4979-AEA9-D42BA039DA45}" type="slidenum">
              <a:rPr lang="en-GB" altLang="en-US" smtClean="0"/>
              <a:pPr/>
              <a:t>17</a:t>
            </a:fld>
            <a:endParaRPr lang="en-GB" altLang="en-US"/>
          </a:p>
        </p:txBody>
      </p:sp>
    </p:spTree>
    <p:extLst>
      <p:ext uri="{BB962C8B-B14F-4D97-AF65-F5344CB8AC3E}">
        <p14:creationId xmlns:p14="http://schemas.microsoft.com/office/powerpoint/2010/main" val="8649563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092B2D2-748F-4979-AEA9-D42BA039DA45}" type="slidenum">
              <a:rPr lang="en-GB" altLang="en-US" smtClean="0"/>
              <a:pPr/>
              <a:t>18</a:t>
            </a:fld>
            <a:endParaRPr lang="en-GB" altLang="en-US"/>
          </a:p>
        </p:txBody>
      </p:sp>
    </p:spTree>
    <p:extLst>
      <p:ext uri="{BB962C8B-B14F-4D97-AF65-F5344CB8AC3E}">
        <p14:creationId xmlns:p14="http://schemas.microsoft.com/office/powerpoint/2010/main" val="164956275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092B2D2-748F-4979-AEA9-D42BA039DA45}" type="slidenum">
              <a:rPr lang="en-GB" altLang="en-US" smtClean="0"/>
              <a:pPr/>
              <a:t>19</a:t>
            </a:fld>
            <a:endParaRPr lang="en-GB" altLang="en-US"/>
          </a:p>
        </p:txBody>
      </p:sp>
    </p:spTree>
    <p:extLst>
      <p:ext uri="{BB962C8B-B14F-4D97-AF65-F5344CB8AC3E}">
        <p14:creationId xmlns:p14="http://schemas.microsoft.com/office/powerpoint/2010/main" val="32917863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98803">
              <a:defRPr/>
            </a:pPr>
            <a:endParaRPr lang="en-GB" dirty="0"/>
          </a:p>
        </p:txBody>
      </p:sp>
      <p:sp>
        <p:nvSpPr>
          <p:cNvPr id="4" name="Slide Number Placeholder 3"/>
          <p:cNvSpPr>
            <a:spLocks noGrp="1"/>
          </p:cNvSpPr>
          <p:nvPr>
            <p:ph type="sldNum" sz="quarter" idx="10"/>
          </p:nvPr>
        </p:nvSpPr>
        <p:spPr/>
        <p:txBody>
          <a:bodyPr/>
          <a:lstStyle/>
          <a:p>
            <a:fld id="{0092B2D2-748F-4979-AEA9-D42BA039DA45}" type="slidenum">
              <a:rPr lang="en-GB" altLang="en-US" smtClean="0"/>
              <a:pPr/>
              <a:t>2</a:t>
            </a:fld>
            <a:endParaRPr lang="en-GB" altLang="en-US"/>
          </a:p>
        </p:txBody>
      </p:sp>
    </p:spTree>
    <p:extLst>
      <p:ext uri="{BB962C8B-B14F-4D97-AF65-F5344CB8AC3E}">
        <p14:creationId xmlns:p14="http://schemas.microsoft.com/office/powerpoint/2010/main" val="105380594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092B2D2-748F-4979-AEA9-D42BA039DA45}" type="slidenum">
              <a:rPr lang="en-GB" altLang="en-US" smtClean="0"/>
              <a:pPr/>
              <a:t>20</a:t>
            </a:fld>
            <a:endParaRPr lang="en-GB" altLang="en-US"/>
          </a:p>
        </p:txBody>
      </p:sp>
    </p:spTree>
    <p:extLst>
      <p:ext uri="{BB962C8B-B14F-4D97-AF65-F5344CB8AC3E}">
        <p14:creationId xmlns:p14="http://schemas.microsoft.com/office/powerpoint/2010/main" val="130150778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092B2D2-748F-4979-AEA9-D42BA039DA45}" type="slidenum">
              <a:rPr lang="en-GB" altLang="en-US" smtClean="0"/>
              <a:pPr/>
              <a:t>21</a:t>
            </a:fld>
            <a:endParaRPr lang="en-GB" altLang="en-US"/>
          </a:p>
        </p:txBody>
      </p:sp>
    </p:spTree>
    <p:extLst>
      <p:ext uri="{BB962C8B-B14F-4D97-AF65-F5344CB8AC3E}">
        <p14:creationId xmlns:p14="http://schemas.microsoft.com/office/powerpoint/2010/main" val="43111186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98803">
              <a:defRPr/>
            </a:pPr>
            <a:endParaRPr lang="en-GB" dirty="0"/>
          </a:p>
        </p:txBody>
      </p:sp>
      <p:sp>
        <p:nvSpPr>
          <p:cNvPr id="4" name="Slide Number Placeholder 3"/>
          <p:cNvSpPr>
            <a:spLocks noGrp="1"/>
          </p:cNvSpPr>
          <p:nvPr>
            <p:ph type="sldNum" sz="quarter" idx="10"/>
          </p:nvPr>
        </p:nvSpPr>
        <p:spPr/>
        <p:txBody>
          <a:bodyPr/>
          <a:lstStyle/>
          <a:p>
            <a:fld id="{0092B2D2-748F-4979-AEA9-D42BA039DA45}" type="slidenum">
              <a:rPr lang="en-GB" altLang="en-US" smtClean="0"/>
              <a:pPr/>
              <a:t>22</a:t>
            </a:fld>
            <a:endParaRPr lang="en-GB" altLang="en-US"/>
          </a:p>
        </p:txBody>
      </p:sp>
    </p:spTree>
    <p:extLst>
      <p:ext uri="{BB962C8B-B14F-4D97-AF65-F5344CB8AC3E}">
        <p14:creationId xmlns:p14="http://schemas.microsoft.com/office/powerpoint/2010/main" val="305017313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092B2D2-748F-4979-AEA9-D42BA039DA45}" type="slidenum">
              <a:rPr lang="en-GB" altLang="en-US" smtClean="0"/>
              <a:pPr/>
              <a:t>23</a:t>
            </a:fld>
            <a:endParaRPr lang="en-GB" altLang="en-US"/>
          </a:p>
        </p:txBody>
      </p:sp>
    </p:spTree>
    <p:extLst>
      <p:ext uri="{BB962C8B-B14F-4D97-AF65-F5344CB8AC3E}">
        <p14:creationId xmlns:p14="http://schemas.microsoft.com/office/powerpoint/2010/main" val="138102472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092B2D2-748F-4979-AEA9-D42BA039DA45}" type="slidenum">
              <a:rPr lang="en-GB" altLang="en-US" smtClean="0"/>
              <a:pPr/>
              <a:t>24</a:t>
            </a:fld>
            <a:endParaRPr lang="en-GB" altLang="en-US"/>
          </a:p>
        </p:txBody>
      </p:sp>
    </p:spTree>
    <p:extLst>
      <p:ext uri="{BB962C8B-B14F-4D97-AF65-F5344CB8AC3E}">
        <p14:creationId xmlns:p14="http://schemas.microsoft.com/office/powerpoint/2010/main" val="77596170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092B2D2-748F-4979-AEA9-D42BA039DA45}" type="slidenum">
              <a:rPr lang="en-GB" altLang="en-US" smtClean="0"/>
              <a:pPr/>
              <a:t>25</a:t>
            </a:fld>
            <a:endParaRPr lang="en-GB" altLang="en-US"/>
          </a:p>
        </p:txBody>
      </p:sp>
    </p:spTree>
    <p:extLst>
      <p:ext uri="{BB962C8B-B14F-4D97-AF65-F5344CB8AC3E}">
        <p14:creationId xmlns:p14="http://schemas.microsoft.com/office/powerpoint/2010/main" val="220444233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98803">
              <a:defRPr/>
            </a:pPr>
            <a:endParaRPr lang="en-GB" dirty="0"/>
          </a:p>
        </p:txBody>
      </p:sp>
      <p:sp>
        <p:nvSpPr>
          <p:cNvPr id="4" name="Slide Number Placeholder 3"/>
          <p:cNvSpPr>
            <a:spLocks noGrp="1"/>
          </p:cNvSpPr>
          <p:nvPr>
            <p:ph type="sldNum" sz="quarter" idx="10"/>
          </p:nvPr>
        </p:nvSpPr>
        <p:spPr/>
        <p:txBody>
          <a:bodyPr/>
          <a:lstStyle/>
          <a:p>
            <a:fld id="{0092B2D2-748F-4979-AEA9-D42BA039DA45}" type="slidenum">
              <a:rPr lang="en-GB" altLang="en-US" smtClean="0"/>
              <a:pPr/>
              <a:t>26</a:t>
            </a:fld>
            <a:endParaRPr lang="en-GB" altLang="en-US"/>
          </a:p>
        </p:txBody>
      </p:sp>
    </p:spTree>
    <p:extLst>
      <p:ext uri="{BB962C8B-B14F-4D97-AF65-F5344CB8AC3E}">
        <p14:creationId xmlns:p14="http://schemas.microsoft.com/office/powerpoint/2010/main" val="105380594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98803">
              <a:defRPr/>
            </a:pPr>
            <a:endParaRPr lang="en-GB" dirty="0"/>
          </a:p>
        </p:txBody>
      </p:sp>
      <p:sp>
        <p:nvSpPr>
          <p:cNvPr id="4" name="Slide Number Placeholder 3"/>
          <p:cNvSpPr>
            <a:spLocks noGrp="1"/>
          </p:cNvSpPr>
          <p:nvPr>
            <p:ph type="sldNum" sz="quarter" idx="10"/>
          </p:nvPr>
        </p:nvSpPr>
        <p:spPr/>
        <p:txBody>
          <a:bodyPr/>
          <a:lstStyle/>
          <a:p>
            <a:fld id="{0092B2D2-748F-4979-AEA9-D42BA039DA45}" type="slidenum">
              <a:rPr lang="en-GB" altLang="en-US" smtClean="0"/>
              <a:pPr/>
              <a:t>27</a:t>
            </a:fld>
            <a:endParaRPr lang="en-GB" altLang="en-US"/>
          </a:p>
        </p:txBody>
      </p:sp>
    </p:spTree>
    <p:extLst>
      <p:ext uri="{BB962C8B-B14F-4D97-AF65-F5344CB8AC3E}">
        <p14:creationId xmlns:p14="http://schemas.microsoft.com/office/powerpoint/2010/main" val="105380594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0" baseline="0" dirty="0" smtClean="0"/>
          </a:p>
        </p:txBody>
      </p:sp>
      <p:sp>
        <p:nvSpPr>
          <p:cNvPr id="4" name="Slide Number Placeholder 3"/>
          <p:cNvSpPr>
            <a:spLocks noGrp="1"/>
          </p:cNvSpPr>
          <p:nvPr>
            <p:ph type="sldNum" sz="quarter" idx="10"/>
          </p:nvPr>
        </p:nvSpPr>
        <p:spPr/>
        <p:txBody>
          <a:bodyPr/>
          <a:lstStyle/>
          <a:p>
            <a:fld id="{0092B2D2-748F-4979-AEA9-D42BA039DA45}" type="slidenum">
              <a:rPr lang="en-GB" altLang="en-US" smtClean="0"/>
              <a:pPr/>
              <a:t>28</a:t>
            </a:fld>
            <a:endParaRPr lang="en-GB" altLang="en-US"/>
          </a:p>
        </p:txBody>
      </p:sp>
    </p:spTree>
    <p:extLst>
      <p:ext uri="{BB962C8B-B14F-4D97-AF65-F5344CB8AC3E}">
        <p14:creationId xmlns:p14="http://schemas.microsoft.com/office/powerpoint/2010/main" val="247715603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0" dirty="0"/>
          </a:p>
        </p:txBody>
      </p:sp>
      <p:sp>
        <p:nvSpPr>
          <p:cNvPr id="4" name="Slide Number Placeholder 3"/>
          <p:cNvSpPr>
            <a:spLocks noGrp="1"/>
          </p:cNvSpPr>
          <p:nvPr>
            <p:ph type="sldNum" sz="quarter" idx="10"/>
          </p:nvPr>
        </p:nvSpPr>
        <p:spPr/>
        <p:txBody>
          <a:bodyPr/>
          <a:lstStyle/>
          <a:p>
            <a:fld id="{0092B2D2-748F-4979-AEA9-D42BA039DA45}" type="slidenum">
              <a:rPr lang="en-GB" altLang="en-US" smtClean="0"/>
              <a:pPr/>
              <a:t>29</a:t>
            </a:fld>
            <a:endParaRPr lang="en-GB" altLang="en-US"/>
          </a:p>
        </p:txBody>
      </p:sp>
    </p:spTree>
    <p:extLst>
      <p:ext uri="{BB962C8B-B14F-4D97-AF65-F5344CB8AC3E}">
        <p14:creationId xmlns:p14="http://schemas.microsoft.com/office/powerpoint/2010/main" val="24771560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98803">
              <a:defRPr/>
            </a:pPr>
            <a:endParaRPr lang="en-GB" dirty="0"/>
          </a:p>
        </p:txBody>
      </p:sp>
      <p:sp>
        <p:nvSpPr>
          <p:cNvPr id="4" name="Slide Number Placeholder 3"/>
          <p:cNvSpPr>
            <a:spLocks noGrp="1"/>
          </p:cNvSpPr>
          <p:nvPr>
            <p:ph type="sldNum" sz="quarter" idx="10"/>
          </p:nvPr>
        </p:nvSpPr>
        <p:spPr/>
        <p:txBody>
          <a:bodyPr/>
          <a:lstStyle/>
          <a:p>
            <a:fld id="{0092B2D2-748F-4979-AEA9-D42BA039DA45}" type="slidenum">
              <a:rPr lang="en-GB" altLang="en-US" smtClean="0"/>
              <a:pPr/>
              <a:t>3</a:t>
            </a:fld>
            <a:endParaRPr lang="en-GB" altLang="en-US"/>
          </a:p>
        </p:txBody>
      </p:sp>
    </p:spTree>
    <p:extLst>
      <p:ext uri="{BB962C8B-B14F-4D97-AF65-F5344CB8AC3E}">
        <p14:creationId xmlns:p14="http://schemas.microsoft.com/office/powerpoint/2010/main" val="105380594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092B2D2-748F-4979-AEA9-D42BA039DA45}" type="slidenum">
              <a:rPr lang="en-GB" altLang="en-US" smtClean="0"/>
              <a:pPr/>
              <a:t>30</a:t>
            </a:fld>
            <a:endParaRPr lang="en-GB" altLang="en-US"/>
          </a:p>
        </p:txBody>
      </p:sp>
    </p:spTree>
    <p:extLst>
      <p:ext uri="{BB962C8B-B14F-4D97-AF65-F5344CB8AC3E}">
        <p14:creationId xmlns:p14="http://schemas.microsoft.com/office/powerpoint/2010/main" val="325931024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092B2D2-748F-4979-AEA9-D42BA039DA45}" type="slidenum">
              <a:rPr lang="en-GB" altLang="en-US" smtClean="0"/>
              <a:pPr/>
              <a:t>31</a:t>
            </a:fld>
            <a:endParaRPr lang="en-GB" altLang="en-US"/>
          </a:p>
        </p:txBody>
      </p:sp>
    </p:spTree>
    <p:extLst>
      <p:ext uri="{BB962C8B-B14F-4D97-AF65-F5344CB8AC3E}">
        <p14:creationId xmlns:p14="http://schemas.microsoft.com/office/powerpoint/2010/main" val="350934791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092B2D2-748F-4979-AEA9-D42BA039DA45}" type="slidenum">
              <a:rPr lang="en-GB" altLang="en-US" smtClean="0"/>
              <a:pPr/>
              <a:t>32</a:t>
            </a:fld>
            <a:endParaRPr lang="en-GB" altLang="en-US"/>
          </a:p>
        </p:txBody>
      </p:sp>
    </p:spTree>
    <p:extLst>
      <p:ext uri="{BB962C8B-B14F-4D97-AF65-F5344CB8AC3E}">
        <p14:creationId xmlns:p14="http://schemas.microsoft.com/office/powerpoint/2010/main" val="174257625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092B2D2-748F-4979-AEA9-D42BA039DA45}" type="slidenum">
              <a:rPr lang="en-GB" altLang="en-US" smtClean="0"/>
              <a:pPr/>
              <a:t>33</a:t>
            </a:fld>
            <a:endParaRPr lang="en-GB" altLang="en-US"/>
          </a:p>
        </p:txBody>
      </p:sp>
    </p:spTree>
    <p:extLst>
      <p:ext uri="{BB962C8B-B14F-4D97-AF65-F5344CB8AC3E}">
        <p14:creationId xmlns:p14="http://schemas.microsoft.com/office/powerpoint/2010/main" val="325266024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092B2D2-748F-4979-AEA9-D42BA039DA45}" type="slidenum">
              <a:rPr lang="en-GB" altLang="en-US" smtClean="0"/>
              <a:pPr/>
              <a:t>34</a:t>
            </a:fld>
            <a:endParaRPr lang="en-GB" altLang="en-US"/>
          </a:p>
        </p:txBody>
      </p:sp>
    </p:spTree>
    <p:extLst>
      <p:ext uri="{BB962C8B-B14F-4D97-AF65-F5344CB8AC3E}">
        <p14:creationId xmlns:p14="http://schemas.microsoft.com/office/powerpoint/2010/main" val="339719363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092B2D2-748F-4979-AEA9-D42BA039DA45}" type="slidenum">
              <a:rPr lang="en-GB" altLang="en-US" smtClean="0"/>
              <a:pPr/>
              <a:t>35</a:t>
            </a:fld>
            <a:endParaRPr lang="en-GB" altLang="en-US"/>
          </a:p>
        </p:txBody>
      </p:sp>
    </p:spTree>
    <p:extLst>
      <p:ext uri="{BB962C8B-B14F-4D97-AF65-F5344CB8AC3E}">
        <p14:creationId xmlns:p14="http://schemas.microsoft.com/office/powerpoint/2010/main" val="354414428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092B2D2-748F-4979-AEA9-D42BA039DA45}" type="slidenum">
              <a:rPr lang="en-GB" altLang="en-US" smtClean="0"/>
              <a:pPr/>
              <a:t>36</a:t>
            </a:fld>
            <a:endParaRPr lang="en-GB" altLang="en-US"/>
          </a:p>
        </p:txBody>
      </p:sp>
    </p:spTree>
    <p:extLst>
      <p:ext uri="{BB962C8B-B14F-4D97-AF65-F5344CB8AC3E}">
        <p14:creationId xmlns:p14="http://schemas.microsoft.com/office/powerpoint/2010/main" val="354414428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092B2D2-748F-4979-AEA9-D42BA039DA45}" type="slidenum">
              <a:rPr lang="en-GB" altLang="en-US" smtClean="0"/>
              <a:pPr/>
              <a:t>37</a:t>
            </a:fld>
            <a:endParaRPr lang="en-GB" altLang="en-US"/>
          </a:p>
        </p:txBody>
      </p:sp>
    </p:spTree>
    <p:extLst>
      <p:ext uri="{BB962C8B-B14F-4D97-AF65-F5344CB8AC3E}">
        <p14:creationId xmlns:p14="http://schemas.microsoft.com/office/powerpoint/2010/main" val="292580175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092B2D2-748F-4979-AEA9-D42BA039DA45}" type="slidenum">
              <a:rPr lang="en-GB" altLang="en-US" smtClean="0"/>
              <a:pPr/>
              <a:t>38</a:t>
            </a:fld>
            <a:endParaRPr lang="en-GB" altLang="en-US"/>
          </a:p>
        </p:txBody>
      </p:sp>
    </p:spTree>
    <p:extLst>
      <p:ext uri="{BB962C8B-B14F-4D97-AF65-F5344CB8AC3E}">
        <p14:creationId xmlns:p14="http://schemas.microsoft.com/office/powerpoint/2010/main" val="292580175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98803">
              <a:defRPr/>
            </a:pPr>
            <a:endParaRPr lang="en-GB" dirty="0" smtClean="0"/>
          </a:p>
        </p:txBody>
      </p:sp>
      <p:sp>
        <p:nvSpPr>
          <p:cNvPr id="4" name="Slide Number Placeholder 3"/>
          <p:cNvSpPr>
            <a:spLocks noGrp="1"/>
          </p:cNvSpPr>
          <p:nvPr>
            <p:ph type="sldNum" sz="quarter" idx="10"/>
          </p:nvPr>
        </p:nvSpPr>
        <p:spPr/>
        <p:txBody>
          <a:bodyPr/>
          <a:lstStyle/>
          <a:p>
            <a:fld id="{0092B2D2-748F-4979-AEA9-D42BA039DA45}" type="slidenum">
              <a:rPr lang="en-GB" altLang="en-US" smtClean="0"/>
              <a:pPr/>
              <a:t>39</a:t>
            </a:fld>
            <a:endParaRPr lang="en-GB" altLang="en-US"/>
          </a:p>
        </p:txBody>
      </p:sp>
    </p:spTree>
    <p:extLst>
      <p:ext uri="{BB962C8B-B14F-4D97-AF65-F5344CB8AC3E}">
        <p14:creationId xmlns:p14="http://schemas.microsoft.com/office/powerpoint/2010/main" val="10538059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98803">
              <a:defRPr/>
            </a:pPr>
            <a:endParaRPr lang="en-GB" dirty="0"/>
          </a:p>
        </p:txBody>
      </p:sp>
      <p:sp>
        <p:nvSpPr>
          <p:cNvPr id="4" name="Slide Number Placeholder 3"/>
          <p:cNvSpPr>
            <a:spLocks noGrp="1"/>
          </p:cNvSpPr>
          <p:nvPr>
            <p:ph type="sldNum" sz="quarter" idx="10"/>
          </p:nvPr>
        </p:nvSpPr>
        <p:spPr/>
        <p:txBody>
          <a:bodyPr/>
          <a:lstStyle/>
          <a:p>
            <a:fld id="{0092B2D2-748F-4979-AEA9-D42BA039DA45}" type="slidenum">
              <a:rPr lang="en-GB" altLang="en-US" smtClean="0"/>
              <a:pPr/>
              <a:t>4</a:t>
            </a:fld>
            <a:endParaRPr lang="en-GB" altLang="en-US"/>
          </a:p>
        </p:txBody>
      </p:sp>
    </p:spTree>
    <p:extLst>
      <p:ext uri="{BB962C8B-B14F-4D97-AF65-F5344CB8AC3E}">
        <p14:creationId xmlns:p14="http://schemas.microsoft.com/office/powerpoint/2010/main" val="105380594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95563">
              <a:defRPr/>
            </a:pPr>
            <a:endParaRPr lang="en-GB" dirty="0" smtClean="0"/>
          </a:p>
        </p:txBody>
      </p:sp>
      <p:sp>
        <p:nvSpPr>
          <p:cNvPr id="4" name="Slide Number Placeholder 3"/>
          <p:cNvSpPr>
            <a:spLocks noGrp="1"/>
          </p:cNvSpPr>
          <p:nvPr>
            <p:ph type="sldNum" sz="quarter" idx="10"/>
          </p:nvPr>
        </p:nvSpPr>
        <p:spPr/>
        <p:txBody>
          <a:bodyPr/>
          <a:lstStyle/>
          <a:p>
            <a:fld id="{141B488F-F13B-48FD-8F5E-179A6483E611}" type="slidenum">
              <a:rPr lang="en-GB" smtClean="0"/>
              <a:pPr/>
              <a:t>40</a:t>
            </a:fld>
            <a:endParaRPr lang="en-GB"/>
          </a:p>
        </p:txBody>
      </p:sp>
    </p:spTree>
    <p:extLst>
      <p:ext uri="{BB962C8B-B14F-4D97-AF65-F5344CB8AC3E}">
        <p14:creationId xmlns:p14="http://schemas.microsoft.com/office/powerpoint/2010/main" val="233140826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baseline="0" dirty="0" smtClean="0"/>
          </a:p>
        </p:txBody>
      </p:sp>
      <p:sp>
        <p:nvSpPr>
          <p:cNvPr id="4" name="Slide Number Placeholder 3"/>
          <p:cNvSpPr>
            <a:spLocks noGrp="1"/>
          </p:cNvSpPr>
          <p:nvPr>
            <p:ph type="sldNum" sz="quarter" idx="10"/>
          </p:nvPr>
        </p:nvSpPr>
        <p:spPr/>
        <p:txBody>
          <a:bodyPr/>
          <a:lstStyle/>
          <a:p>
            <a:fld id="{0092B2D2-748F-4979-AEA9-D42BA039DA45}" type="slidenum">
              <a:rPr lang="en-GB" altLang="en-US" smtClean="0"/>
              <a:pPr/>
              <a:t>41</a:t>
            </a:fld>
            <a:endParaRPr lang="en-GB" altLang="en-US"/>
          </a:p>
        </p:txBody>
      </p:sp>
    </p:spTree>
    <p:extLst>
      <p:ext uri="{BB962C8B-B14F-4D97-AF65-F5344CB8AC3E}">
        <p14:creationId xmlns:p14="http://schemas.microsoft.com/office/powerpoint/2010/main" val="292580175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092B2D2-748F-4979-AEA9-D42BA039DA45}" type="slidenum">
              <a:rPr lang="en-GB" altLang="en-US" smtClean="0"/>
              <a:pPr/>
              <a:t>42</a:t>
            </a:fld>
            <a:endParaRPr lang="en-GB" altLang="en-US"/>
          </a:p>
        </p:txBody>
      </p:sp>
    </p:spTree>
    <p:extLst>
      <p:ext uri="{BB962C8B-B14F-4D97-AF65-F5344CB8AC3E}">
        <p14:creationId xmlns:p14="http://schemas.microsoft.com/office/powerpoint/2010/main" val="292580175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98803">
              <a:defRPr/>
            </a:pPr>
            <a:endParaRPr lang="en-GB" dirty="0"/>
          </a:p>
        </p:txBody>
      </p:sp>
      <p:sp>
        <p:nvSpPr>
          <p:cNvPr id="4" name="Slide Number Placeholder 3"/>
          <p:cNvSpPr>
            <a:spLocks noGrp="1"/>
          </p:cNvSpPr>
          <p:nvPr>
            <p:ph type="sldNum" sz="quarter" idx="10"/>
          </p:nvPr>
        </p:nvSpPr>
        <p:spPr/>
        <p:txBody>
          <a:bodyPr/>
          <a:lstStyle/>
          <a:p>
            <a:fld id="{0092B2D2-748F-4979-AEA9-D42BA039DA45}" type="slidenum">
              <a:rPr lang="en-GB" altLang="en-US" smtClean="0"/>
              <a:pPr/>
              <a:t>43</a:t>
            </a:fld>
            <a:endParaRPr lang="en-GB" altLang="en-US"/>
          </a:p>
        </p:txBody>
      </p:sp>
    </p:spTree>
    <p:extLst>
      <p:ext uri="{BB962C8B-B14F-4D97-AF65-F5344CB8AC3E}">
        <p14:creationId xmlns:p14="http://schemas.microsoft.com/office/powerpoint/2010/main" val="105380594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98803">
              <a:defRPr/>
            </a:pPr>
            <a:endParaRPr lang="en-GB" dirty="0"/>
          </a:p>
        </p:txBody>
      </p:sp>
      <p:sp>
        <p:nvSpPr>
          <p:cNvPr id="4" name="Slide Number Placeholder 3"/>
          <p:cNvSpPr>
            <a:spLocks noGrp="1"/>
          </p:cNvSpPr>
          <p:nvPr>
            <p:ph type="sldNum" sz="quarter" idx="10"/>
          </p:nvPr>
        </p:nvSpPr>
        <p:spPr/>
        <p:txBody>
          <a:bodyPr/>
          <a:lstStyle/>
          <a:p>
            <a:fld id="{0092B2D2-748F-4979-AEA9-D42BA039DA45}" type="slidenum">
              <a:rPr lang="en-GB" altLang="en-US" smtClean="0"/>
              <a:pPr/>
              <a:t>44</a:t>
            </a:fld>
            <a:endParaRPr lang="en-GB" altLang="en-US"/>
          </a:p>
        </p:txBody>
      </p:sp>
    </p:spTree>
    <p:extLst>
      <p:ext uri="{BB962C8B-B14F-4D97-AF65-F5344CB8AC3E}">
        <p14:creationId xmlns:p14="http://schemas.microsoft.com/office/powerpoint/2010/main" val="105380594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smtClean="0"/>
          </a:p>
        </p:txBody>
      </p:sp>
      <p:sp>
        <p:nvSpPr>
          <p:cNvPr id="4" name="Slide Number Placeholder 3"/>
          <p:cNvSpPr>
            <a:spLocks noGrp="1"/>
          </p:cNvSpPr>
          <p:nvPr>
            <p:ph type="sldNum" sz="quarter" idx="10"/>
          </p:nvPr>
        </p:nvSpPr>
        <p:spPr/>
        <p:txBody>
          <a:bodyPr/>
          <a:lstStyle/>
          <a:p>
            <a:fld id="{0092B2D2-748F-4979-AEA9-D42BA039DA45}" type="slidenum">
              <a:rPr lang="en-GB" altLang="en-US" smtClean="0"/>
              <a:pPr/>
              <a:t>45</a:t>
            </a:fld>
            <a:endParaRPr lang="en-GB" altLang="en-US"/>
          </a:p>
        </p:txBody>
      </p:sp>
    </p:spTree>
    <p:extLst>
      <p:ext uri="{BB962C8B-B14F-4D97-AF65-F5344CB8AC3E}">
        <p14:creationId xmlns:p14="http://schemas.microsoft.com/office/powerpoint/2010/main" val="428553102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092B2D2-748F-4979-AEA9-D42BA039DA45}" type="slidenum">
              <a:rPr lang="en-GB" altLang="en-US" smtClean="0"/>
              <a:pPr/>
              <a:t>46</a:t>
            </a:fld>
            <a:endParaRPr lang="en-GB" altLang="en-US"/>
          </a:p>
        </p:txBody>
      </p:sp>
    </p:spTree>
    <p:extLst>
      <p:ext uri="{BB962C8B-B14F-4D97-AF65-F5344CB8AC3E}">
        <p14:creationId xmlns:p14="http://schemas.microsoft.com/office/powerpoint/2010/main" val="115587288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092B2D2-748F-4979-AEA9-D42BA039DA45}" type="slidenum">
              <a:rPr lang="en-GB" altLang="en-US" smtClean="0"/>
              <a:pPr/>
              <a:t>47</a:t>
            </a:fld>
            <a:endParaRPr lang="en-GB" altLang="en-US"/>
          </a:p>
        </p:txBody>
      </p:sp>
    </p:spTree>
    <p:extLst>
      <p:ext uri="{BB962C8B-B14F-4D97-AF65-F5344CB8AC3E}">
        <p14:creationId xmlns:p14="http://schemas.microsoft.com/office/powerpoint/2010/main" val="102412149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092B2D2-748F-4979-AEA9-D42BA039DA45}" type="slidenum">
              <a:rPr lang="en-GB" altLang="en-US" smtClean="0"/>
              <a:pPr/>
              <a:t>48</a:t>
            </a:fld>
            <a:endParaRPr lang="en-GB" altLang="en-US"/>
          </a:p>
        </p:txBody>
      </p:sp>
    </p:spTree>
    <p:extLst>
      <p:ext uri="{BB962C8B-B14F-4D97-AF65-F5344CB8AC3E}">
        <p14:creationId xmlns:p14="http://schemas.microsoft.com/office/powerpoint/2010/main" val="115587288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092B2D2-748F-4979-AEA9-D42BA039DA45}" type="slidenum">
              <a:rPr lang="en-GB" altLang="en-US" smtClean="0"/>
              <a:pPr/>
              <a:t>49</a:t>
            </a:fld>
            <a:endParaRPr lang="en-GB" altLang="en-US"/>
          </a:p>
        </p:txBody>
      </p:sp>
    </p:spTree>
    <p:extLst>
      <p:ext uri="{BB962C8B-B14F-4D97-AF65-F5344CB8AC3E}">
        <p14:creationId xmlns:p14="http://schemas.microsoft.com/office/powerpoint/2010/main" val="11558728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98803">
              <a:defRPr/>
            </a:pPr>
            <a:endParaRPr lang="en-GB" sz="1200" dirty="0"/>
          </a:p>
        </p:txBody>
      </p:sp>
      <p:sp>
        <p:nvSpPr>
          <p:cNvPr id="4" name="Slide Number Placeholder 3"/>
          <p:cNvSpPr>
            <a:spLocks noGrp="1"/>
          </p:cNvSpPr>
          <p:nvPr>
            <p:ph type="sldNum" sz="quarter" idx="10"/>
          </p:nvPr>
        </p:nvSpPr>
        <p:spPr/>
        <p:txBody>
          <a:bodyPr/>
          <a:lstStyle/>
          <a:p>
            <a:fld id="{0092B2D2-748F-4979-AEA9-D42BA039DA45}" type="slidenum">
              <a:rPr lang="en-GB" altLang="en-US" smtClean="0"/>
              <a:pPr/>
              <a:t>5</a:t>
            </a:fld>
            <a:endParaRPr lang="en-GB" altLang="en-US"/>
          </a:p>
        </p:txBody>
      </p:sp>
    </p:spTree>
    <p:extLst>
      <p:ext uri="{BB962C8B-B14F-4D97-AF65-F5344CB8AC3E}">
        <p14:creationId xmlns:p14="http://schemas.microsoft.com/office/powerpoint/2010/main" val="105380594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98803">
              <a:defRPr/>
            </a:pPr>
            <a:endParaRPr lang="en-GB" dirty="0"/>
          </a:p>
        </p:txBody>
      </p:sp>
      <p:sp>
        <p:nvSpPr>
          <p:cNvPr id="4" name="Slide Number Placeholder 3"/>
          <p:cNvSpPr>
            <a:spLocks noGrp="1"/>
          </p:cNvSpPr>
          <p:nvPr>
            <p:ph type="sldNum" sz="quarter" idx="10"/>
          </p:nvPr>
        </p:nvSpPr>
        <p:spPr/>
        <p:txBody>
          <a:bodyPr/>
          <a:lstStyle/>
          <a:p>
            <a:fld id="{0092B2D2-748F-4979-AEA9-D42BA039DA45}" type="slidenum">
              <a:rPr lang="en-GB" altLang="en-US" smtClean="0"/>
              <a:pPr/>
              <a:t>50</a:t>
            </a:fld>
            <a:endParaRPr lang="en-GB" altLang="en-US"/>
          </a:p>
        </p:txBody>
      </p:sp>
    </p:spTree>
    <p:extLst>
      <p:ext uri="{BB962C8B-B14F-4D97-AF65-F5344CB8AC3E}">
        <p14:creationId xmlns:p14="http://schemas.microsoft.com/office/powerpoint/2010/main" val="105380594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98803">
              <a:defRPr/>
            </a:pPr>
            <a:endParaRPr lang="en-GB" dirty="0"/>
          </a:p>
        </p:txBody>
      </p:sp>
      <p:sp>
        <p:nvSpPr>
          <p:cNvPr id="4" name="Slide Number Placeholder 3"/>
          <p:cNvSpPr>
            <a:spLocks noGrp="1"/>
          </p:cNvSpPr>
          <p:nvPr>
            <p:ph type="sldNum" sz="quarter" idx="10"/>
          </p:nvPr>
        </p:nvSpPr>
        <p:spPr/>
        <p:txBody>
          <a:bodyPr/>
          <a:lstStyle/>
          <a:p>
            <a:fld id="{0092B2D2-748F-4979-AEA9-D42BA039DA45}" type="slidenum">
              <a:rPr lang="en-GB" altLang="en-US" smtClean="0"/>
              <a:pPr/>
              <a:t>51</a:t>
            </a:fld>
            <a:endParaRPr lang="en-GB" altLang="en-US"/>
          </a:p>
        </p:txBody>
      </p:sp>
    </p:spTree>
    <p:extLst>
      <p:ext uri="{BB962C8B-B14F-4D97-AF65-F5344CB8AC3E}">
        <p14:creationId xmlns:p14="http://schemas.microsoft.com/office/powerpoint/2010/main" val="105380594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092B2D2-748F-4979-AEA9-D42BA039DA45}" type="slidenum">
              <a:rPr lang="en-GB" altLang="en-US" smtClean="0"/>
              <a:pPr/>
              <a:t>52</a:t>
            </a:fld>
            <a:endParaRPr lang="en-GB" altLang="en-US"/>
          </a:p>
        </p:txBody>
      </p:sp>
    </p:spTree>
    <p:extLst>
      <p:ext uri="{BB962C8B-B14F-4D97-AF65-F5344CB8AC3E}">
        <p14:creationId xmlns:p14="http://schemas.microsoft.com/office/powerpoint/2010/main" val="428553102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98803">
              <a:defRPr/>
            </a:pPr>
            <a:endParaRPr lang="fr-BE" dirty="0" smtClean="0"/>
          </a:p>
        </p:txBody>
      </p:sp>
      <p:sp>
        <p:nvSpPr>
          <p:cNvPr id="4" name="Slide Number Placeholder 3"/>
          <p:cNvSpPr>
            <a:spLocks noGrp="1"/>
          </p:cNvSpPr>
          <p:nvPr>
            <p:ph type="sldNum" sz="quarter" idx="10"/>
          </p:nvPr>
        </p:nvSpPr>
        <p:spPr/>
        <p:txBody>
          <a:bodyPr/>
          <a:lstStyle/>
          <a:p>
            <a:fld id="{0092B2D2-748F-4979-AEA9-D42BA039DA45}" type="slidenum">
              <a:rPr lang="en-GB" altLang="en-US" smtClean="0"/>
              <a:pPr/>
              <a:t>53</a:t>
            </a:fld>
            <a:endParaRPr lang="en-GB" altLang="en-US"/>
          </a:p>
        </p:txBody>
      </p:sp>
    </p:spTree>
    <p:extLst>
      <p:ext uri="{BB962C8B-B14F-4D97-AF65-F5344CB8AC3E}">
        <p14:creationId xmlns:p14="http://schemas.microsoft.com/office/powerpoint/2010/main" val="105380594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98803">
              <a:defRPr/>
            </a:pPr>
            <a:endParaRPr lang="fr-BE" baseline="0" dirty="0" smtClean="0"/>
          </a:p>
        </p:txBody>
      </p:sp>
      <p:sp>
        <p:nvSpPr>
          <p:cNvPr id="4" name="Slide Number Placeholder 3"/>
          <p:cNvSpPr>
            <a:spLocks noGrp="1"/>
          </p:cNvSpPr>
          <p:nvPr>
            <p:ph type="sldNum" sz="quarter" idx="10"/>
          </p:nvPr>
        </p:nvSpPr>
        <p:spPr/>
        <p:txBody>
          <a:bodyPr/>
          <a:lstStyle/>
          <a:p>
            <a:fld id="{0092B2D2-748F-4979-AEA9-D42BA039DA45}" type="slidenum">
              <a:rPr lang="en-GB" altLang="en-US" smtClean="0"/>
              <a:pPr/>
              <a:t>54</a:t>
            </a:fld>
            <a:endParaRPr lang="en-GB" altLang="en-US"/>
          </a:p>
        </p:txBody>
      </p:sp>
    </p:spTree>
    <p:extLst>
      <p:ext uri="{BB962C8B-B14F-4D97-AF65-F5344CB8AC3E}">
        <p14:creationId xmlns:p14="http://schemas.microsoft.com/office/powerpoint/2010/main" val="105380594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smtClean="0"/>
          </a:p>
          <a:p>
            <a:endParaRPr lang="en-GB" dirty="0"/>
          </a:p>
        </p:txBody>
      </p:sp>
      <p:sp>
        <p:nvSpPr>
          <p:cNvPr id="4" name="Slide Number Placeholder 3"/>
          <p:cNvSpPr>
            <a:spLocks noGrp="1"/>
          </p:cNvSpPr>
          <p:nvPr>
            <p:ph type="sldNum" sz="quarter" idx="10"/>
          </p:nvPr>
        </p:nvSpPr>
        <p:spPr/>
        <p:txBody>
          <a:bodyPr/>
          <a:lstStyle/>
          <a:p>
            <a:fld id="{0092B2D2-748F-4979-AEA9-D42BA039DA45}" type="slidenum">
              <a:rPr lang="en-GB" altLang="en-US" smtClean="0"/>
              <a:pPr/>
              <a:t>55</a:t>
            </a:fld>
            <a:endParaRPr lang="en-GB" altLang="en-US"/>
          </a:p>
        </p:txBody>
      </p:sp>
    </p:spTree>
    <p:extLst>
      <p:ext uri="{BB962C8B-B14F-4D97-AF65-F5344CB8AC3E}">
        <p14:creationId xmlns:p14="http://schemas.microsoft.com/office/powerpoint/2010/main" val="428553102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smtClean="0"/>
          </a:p>
          <a:p>
            <a:endParaRPr lang="en-GB" dirty="0"/>
          </a:p>
        </p:txBody>
      </p:sp>
      <p:sp>
        <p:nvSpPr>
          <p:cNvPr id="4" name="Slide Number Placeholder 3"/>
          <p:cNvSpPr>
            <a:spLocks noGrp="1"/>
          </p:cNvSpPr>
          <p:nvPr>
            <p:ph type="sldNum" sz="quarter" idx="10"/>
          </p:nvPr>
        </p:nvSpPr>
        <p:spPr/>
        <p:txBody>
          <a:bodyPr/>
          <a:lstStyle/>
          <a:p>
            <a:fld id="{0092B2D2-748F-4979-AEA9-D42BA039DA45}" type="slidenum">
              <a:rPr lang="en-GB" altLang="en-US" smtClean="0"/>
              <a:pPr/>
              <a:t>56</a:t>
            </a:fld>
            <a:endParaRPr lang="en-GB" altLang="en-US"/>
          </a:p>
        </p:txBody>
      </p:sp>
    </p:spTree>
    <p:extLst>
      <p:ext uri="{BB962C8B-B14F-4D97-AF65-F5344CB8AC3E}">
        <p14:creationId xmlns:p14="http://schemas.microsoft.com/office/powerpoint/2010/main" val="42855310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endParaRPr lang="en-GB" dirty="0"/>
          </a:p>
        </p:txBody>
      </p:sp>
      <p:sp>
        <p:nvSpPr>
          <p:cNvPr id="4" name="Slide Number Placeholder 3"/>
          <p:cNvSpPr>
            <a:spLocks noGrp="1"/>
          </p:cNvSpPr>
          <p:nvPr>
            <p:ph type="sldNum" sz="quarter" idx="10"/>
          </p:nvPr>
        </p:nvSpPr>
        <p:spPr/>
        <p:txBody>
          <a:bodyPr/>
          <a:lstStyle/>
          <a:p>
            <a:fld id="{0092B2D2-748F-4979-AEA9-D42BA039DA45}" type="slidenum">
              <a:rPr lang="en-GB" altLang="en-US" smtClean="0"/>
              <a:pPr/>
              <a:t>6</a:t>
            </a:fld>
            <a:endParaRPr lang="en-GB" altLang="en-US"/>
          </a:p>
        </p:txBody>
      </p:sp>
    </p:spTree>
    <p:extLst>
      <p:ext uri="{BB962C8B-B14F-4D97-AF65-F5344CB8AC3E}">
        <p14:creationId xmlns:p14="http://schemas.microsoft.com/office/powerpoint/2010/main" val="10538059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endParaRPr lang="en-GB" dirty="0"/>
          </a:p>
        </p:txBody>
      </p:sp>
      <p:sp>
        <p:nvSpPr>
          <p:cNvPr id="4" name="Slide Number Placeholder 3"/>
          <p:cNvSpPr>
            <a:spLocks noGrp="1"/>
          </p:cNvSpPr>
          <p:nvPr>
            <p:ph type="sldNum" sz="quarter" idx="10"/>
          </p:nvPr>
        </p:nvSpPr>
        <p:spPr/>
        <p:txBody>
          <a:bodyPr/>
          <a:lstStyle/>
          <a:p>
            <a:fld id="{0092B2D2-748F-4979-AEA9-D42BA039DA45}" type="slidenum">
              <a:rPr lang="en-GB" altLang="en-US" smtClean="0"/>
              <a:pPr/>
              <a:t>7</a:t>
            </a:fld>
            <a:endParaRPr lang="en-GB" altLang="en-US"/>
          </a:p>
        </p:txBody>
      </p:sp>
    </p:spTree>
    <p:extLst>
      <p:ext uri="{BB962C8B-B14F-4D97-AF65-F5344CB8AC3E}">
        <p14:creationId xmlns:p14="http://schemas.microsoft.com/office/powerpoint/2010/main" val="10538059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98803">
              <a:defRPr/>
            </a:pPr>
            <a:endParaRPr lang="en-GB" dirty="0"/>
          </a:p>
        </p:txBody>
      </p:sp>
      <p:sp>
        <p:nvSpPr>
          <p:cNvPr id="4" name="Slide Number Placeholder 3"/>
          <p:cNvSpPr>
            <a:spLocks noGrp="1"/>
          </p:cNvSpPr>
          <p:nvPr>
            <p:ph type="sldNum" sz="quarter" idx="10"/>
          </p:nvPr>
        </p:nvSpPr>
        <p:spPr/>
        <p:txBody>
          <a:bodyPr/>
          <a:lstStyle/>
          <a:p>
            <a:fld id="{0092B2D2-748F-4979-AEA9-D42BA039DA45}" type="slidenum">
              <a:rPr lang="en-GB" altLang="en-US" smtClean="0"/>
              <a:pPr/>
              <a:t>8</a:t>
            </a:fld>
            <a:endParaRPr lang="en-GB" altLang="en-US"/>
          </a:p>
        </p:txBody>
      </p:sp>
    </p:spTree>
    <p:extLst>
      <p:ext uri="{BB962C8B-B14F-4D97-AF65-F5344CB8AC3E}">
        <p14:creationId xmlns:p14="http://schemas.microsoft.com/office/powerpoint/2010/main" val="10538059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eaLnBrk="1" hangingPunct="1">
              <a:defRPr/>
            </a:pPr>
            <a:endParaRPr lang="en-GB" sz="1000" dirty="0"/>
          </a:p>
        </p:txBody>
      </p:sp>
      <p:sp>
        <p:nvSpPr>
          <p:cNvPr id="99332"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12810" eaLnBrk="0" hangingPunct="0">
              <a:defRPr sz="1200">
                <a:solidFill>
                  <a:srgbClr val="0F5494"/>
                </a:solidFill>
                <a:latin typeface="Verdana" pitchFamily="34" charset="0"/>
                <a:ea typeface="MS PGothic" pitchFamily="34" charset="-128"/>
              </a:defRPr>
            </a:lvl1pPr>
            <a:lvl2pPr marL="745542" indent="-286747" defTabSz="912810" eaLnBrk="0" hangingPunct="0">
              <a:defRPr sz="1200">
                <a:solidFill>
                  <a:srgbClr val="0F5494"/>
                </a:solidFill>
                <a:latin typeface="Verdana" pitchFamily="34" charset="0"/>
                <a:ea typeface="MS PGothic" pitchFamily="34" charset="-128"/>
              </a:defRPr>
            </a:lvl2pPr>
            <a:lvl3pPr marL="1146985" indent="-229397" defTabSz="912810" eaLnBrk="0" hangingPunct="0">
              <a:defRPr sz="1200">
                <a:solidFill>
                  <a:srgbClr val="0F5494"/>
                </a:solidFill>
                <a:latin typeface="Verdana" pitchFamily="34" charset="0"/>
                <a:ea typeface="MS PGothic" pitchFamily="34" charset="-128"/>
              </a:defRPr>
            </a:lvl3pPr>
            <a:lvl4pPr marL="1605780" indent="-229397" defTabSz="912810" eaLnBrk="0" hangingPunct="0">
              <a:defRPr sz="1200">
                <a:solidFill>
                  <a:srgbClr val="0F5494"/>
                </a:solidFill>
                <a:latin typeface="Verdana" pitchFamily="34" charset="0"/>
                <a:ea typeface="MS PGothic" pitchFamily="34" charset="-128"/>
              </a:defRPr>
            </a:lvl4pPr>
            <a:lvl5pPr marL="2064574" indent="-229397" defTabSz="912810" eaLnBrk="0" hangingPunct="0">
              <a:defRPr sz="1200">
                <a:solidFill>
                  <a:srgbClr val="0F5494"/>
                </a:solidFill>
                <a:latin typeface="Verdana" pitchFamily="34" charset="0"/>
                <a:ea typeface="MS PGothic" pitchFamily="34" charset="-128"/>
              </a:defRPr>
            </a:lvl5pPr>
            <a:lvl6pPr marL="2523367" indent="-229397" defTabSz="912810" eaLnBrk="0" fontAlgn="base" hangingPunct="0">
              <a:spcBef>
                <a:spcPct val="0"/>
              </a:spcBef>
              <a:spcAft>
                <a:spcPct val="0"/>
              </a:spcAft>
              <a:defRPr sz="1200">
                <a:solidFill>
                  <a:srgbClr val="0F5494"/>
                </a:solidFill>
                <a:latin typeface="Verdana" pitchFamily="34" charset="0"/>
                <a:ea typeface="MS PGothic" pitchFamily="34" charset="-128"/>
              </a:defRPr>
            </a:lvl6pPr>
            <a:lvl7pPr marL="2982161" indent="-229397" defTabSz="912810" eaLnBrk="0" fontAlgn="base" hangingPunct="0">
              <a:spcBef>
                <a:spcPct val="0"/>
              </a:spcBef>
              <a:spcAft>
                <a:spcPct val="0"/>
              </a:spcAft>
              <a:defRPr sz="1200">
                <a:solidFill>
                  <a:srgbClr val="0F5494"/>
                </a:solidFill>
                <a:latin typeface="Verdana" pitchFamily="34" charset="0"/>
                <a:ea typeface="MS PGothic" pitchFamily="34" charset="-128"/>
              </a:defRPr>
            </a:lvl7pPr>
            <a:lvl8pPr marL="3440956" indent="-229397" defTabSz="912810" eaLnBrk="0" fontAlgn="base" hangingPunct="0">
              <a:spcBef>
                <a:spcPct val="0"/>
              </a:spcBef>
              <a:spcAft>
                <a:spcPct val="0"/>
              </a:spcAft>
              <a:defRPr sz="1200">
                <a:solidFill>
                  <a:srgbClr val="0F5494"/>
                </a:solidFill>
                <a:latin typeface="Verdana" pitchFamily="34" charset="0"/>
                <a:ea typeface="MS PGothic" pitchFamily="34" charset="-128"/>
              </a:defRPr>
            </a:lvl8pPr>
            <a:lvl9pPr marL="3899750" indent="-229397" defTabSz="912810" eaLnBrk="0" fontAlgn="base" hangingPunct="0">
              <a:spcBef>
                <a:spcPct val="0"/>
              </a:spcBef>
              <a:spcAft>
                <a:spcPct val="0"/>
              </a:spcAft>
              <a:defRPr sz="1200">
                <a:solidFill>
                  <a:srgbClr val="0F5494"/>
                </a:solidFill>
                <a:latin typeface="Verdana" pitchFamily="34" charset="0"/>
                <a:ea typeface="MS PGothic" pitchFamily="34" charset="-128"/>
              </a:defRPr>
            </a:lvl9pPr>
          </a:lstStyle>
          <a:p>
            <a:pPr eaLnBrk="1" hangingPunct="1">
              <a:defRPr/>
            </a:pPr>
            <a:fld id="{EB0A13D9-8A66-4E34-A80D-C6BF75DB1A96}" type="slidenum">
              <a:rPr lang="en-GB" smtClean="0">
                <a:solidFill>
                  <a:schemeClr val="tx1"/>
                </a:solidFill>
                <a:sym typeface="Webdings" pitchFamily="18" charset="2"/>
              </a:rPr>
              <a:pPr eaLnBrk="1" hangingPunct="1">
                <a:defRPr/>
              </a:pPr>
              <a:t>9</a:t>
            </a:fld>
            <a:endParaRPr lang="en-GB" smtClean="0">
              <a:solidFill>
                <a:schemeClr val="tx1"/>
              </a:solidFill>
              <a:sym typeface="Webdings" pitchFamily="18" charset="2"/>
            </a:endParaRPr>
          </a:p>
        </p:txBody>
      </p:sp>
    </p:spTree>
    <p:extLst>
      <p:ext uri="{BB962C8B-B14F-4D97-AF65-F5344CB8AC3E}">
        <p14:creationId xmlns:p14="http://schemas.microsoft.com/office/powerpoint/2010/main" val="179568696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a:spLocks noChangeArrowheads="1"/>
          </p:cNvSpPr>
          <p:nvPr/>
        </p:nvSpPr>
        <p:spPr bwMode="auto">
          <a:xfrm>
            <a:off x="0" y="981075"/>
            <a:ext cx="9180513" cy="5876925"/>
          </a:xfrm>
          <a:prstGeom prst="rect">
            <a:avLst/>
          </a:prstGeom>
          <a:solidFill>
            <a:srgbClr val="0F5494"/>
          </a:solidFill>
          <a:ln w="25400" algn="ctr">
            <a:solidFill>
              <a:srgbClr val="0F5494"/>
            </a:solidFill>
            <a:miter lim="800000"/>
            <a:headEnd/>
            <a:tailEnd/>
          </a:ln>
          <a:effectLst>
            <a:outerShdw dist="23000" dir="5400000" rotWithShape="0">
              <a:srgbClr val="000000">
                <a:alpha val="34999"/>
              </a:srgbClr>
            </a:outerShdw>
          </a:effectLst>
        </p:spPr>
        <p:txBody>
          <a:bodyPr anchor="ctr"/>
          <a:lstStyle/>
          <a:p>
            <a:pPr algn="ctr" defTabSz="457200" fontAlgn="auto">
              <a:spcBef>
                <a:spcPts val="0"/>
              </a:spcBef>
              <a:spcAft>
                <a:spcPts val="0"/>
              </a:spcAft>
              <a:defRPr/>
            </a:pPr>
            <a:endParaRPr lang="en-US" sz="1800">
              <a:solidFill>
                <a:schemeClr val="lt1"/>
              </a:solidFill>
              <a:latin typeface="+mn-lt"/>
            </a:endParaRPr>
          </a:p>
        </p:txBody>
      </p:sp>
      <p:pic>
        <p:nvPicPr>
          <p:cNvPr id="3086" name="Picture 6" descr="LOGO CE-EN-quadri.eps"/>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7638" y="258763"/>
            <a:ext cx="1436687" cy="998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Rectangle 4"/>
          <p:cNvSpPr>
            <a:spLocks noGrp="1" noChangeArrowheads="1"/>
          </p:cNvSpPr>
          <p:nvPr>
            <p:ph type="ctrTitle"/>
          </p:nvPr>
        </p:nvSpPr>
        <p:spPr>
          <a:xfrm>
            <a:off x="3995738" y="2565400"/>
            <a:ext cx="5040312" cy="790575"/>
          </a:xfrm>
        </p:spPr>
        <p:txBody>
          <a:bodyPr/>
          <a:lstStyle>
            <a:lvl1pPr marL="3175">
              <a:defRPr sz="7600">
                <a:solidFill>
                  <a:srgbClr val="FFD624"/>
                </a:solidFill>
              </a:defRPr>
            </a:lvl1pPr>
          </a:lstStyle>
          <a:p>
            <a:pPr lvl="0"/>
            <a:r>
              <a:rPr lang="en-US" altLang="en-US" noProof="0" smtClean="0"/>
              <a:t>Click to edit Master title style</a:t>
            </a:r>
            <a:endParaRPr lang="en-GB" altLang="en-US" noProof="0" smtClean="0"/>
          </a:p>
        </p:txBody>
      </p:sp>
      <p:sp>
        <p:nvSpPr>
          <p:cNvPr id="3077" name="Rectangle 5"/>
          <p:cNvSpPr>
            <a:spLocks noGrp="1" noChangeArrowheads="1"/>
          </p:cNvSpPr>
          <p:nvPr>
            <p:ph type="subTitle" idx="1"/>
          </p:nvPr>
        </p:nvSpPr>
        <p:spPr>
          <a:xfrm>
            <a:off x="611188" y="3716338"/>
            <a:ext cx="8532812" cy="1728787"/>
          </a:xfrm>
        </p:spPr>
        <p:txBody>
          <a:bodyPr/>
          <a:lstStyle>
            <a:lvl1pPr marL="0" indent="0">
              <a:buFontTx/>
              <a:buNone/>
              <a:defRPr sz="3000" b="1" i="0">
                <a:solidFill>
                  <a:schemeClr val="bg1"/>
                </a:solidFill>
              </a:defRPr>
            </a:lvl1pPr>
          </a:lstStyle>
          <a:p>
            <a:pPr lvl="0"/>
            <a:r>
              <a:rPr lang="en-US" altLang="en-US" noProof="0" smtClean="0"/>
              <a:t>Click to edit Master subtitle style</a:t>
            </a:r>
            <a:endParaRPr lang="en-GB" altLang="en-US" noProof="0" smtClean="0"/>
          </a:p>
        </p:txBody>
      </p:sp>
      <p:sp>
        <p:nvSpPr>
          <p:cNvPr id="3078" name="Rectangle 6"/>
          <p:cNvSpPr>
            <a:spLocks noGrp="1" noChangeArrowheads="1"/>
          </p:cNvSpPr>
          <p:nvPr>
            <p:ph type="dt" sz="half" idx="2"/>
          </p:nvPr>
        </p:nvSpPr>
        <p:spPr/>
        <p:txBody>
          <a:bodyPr/>
          <a:lstStyle>
            <a:lvl1pPr>
              <a:defRPr sz="1200" b="1">
                <a:solidFill>
                  <a:schemeClr val="bg1"/>
                </a:solidFill>
                <a:latin typeface="+mn-lt"/>
              </a:defRPr>
            </a:lvl1pPr>
          </a:lstStyle>
          <a:p>
            <a:endParaRPr lang="en-GB" altLang="en-US"/>
          </a:p>
        </p:txBody>
      </p:sp>
      <p:sp>
        <p:nvSpPr>
          <p:cNvPr id="3079" name="Rectangle 7"/>
          <p:cNvSpPr>
            <a:spLocks noGrp="1" noChangeArrowheads="1"/>
          </p:cNvSpPr>
          <p:nvPr>
            <p:ph type="ftr" sz="quarter" idx="3"/>
          </p:nvPr>
        </p:nvSpPr>
        <p:spPr/>
        <p:txBody>
          <a:bodyPr/>
          <a:lstStyle>
            <a:lvl1pPr>
              <a:defRPr>
                <a:solidFill>
                  <a:schemeClr val="bg1"/>
                </a:solidFill>
                <a:latin typeface="+mn-lt"/>
              </a:defRPr>
            </a:lvl1pPr>
          </a:lstStyle>
          <a:p>
            <a:endParaRPr lang="en-GB" altLang="en-US"/>
          </a:p>
        </p:txBody>
      </p:sp>
      <p:sp>
        <p:nvSpPr>
          <p:cNvPr id="3080" name="Rectangle 8"/>
          <p:cNvSpPr>
            <a:spLocks noGrp="1" noChangeArrowheads="1"/>
          </p:cNvSpPr>
          <p:nvPr>
            <p:ph type="sldNum" sz="quarter" idx="4"/>
          </p:nvPr>
        </p:nvSpPr>
        <p:spPr/>
        <p:txBody>
          <a:bodyPr/>
          <a:lstStyle>
            <a:lvl1pPr>
              <a:defRPr>
                <a:solidFill>
                  <a:schemeClr val="bg1"/>
                </a:solidFill>
                <a:latin typeface="+mn-lt"/>
              </a:defRPr>
            </a:lvl1pPr>
          </a:lstStyle>
          <a:p>
            <a:fld id="{2565C82C-53BE-41B9-8B81-C6CD7A0228B0}" type="slidenum">
              <a:rPr lang="en-GB" altLang="en-US"/>
              <a:pPr/>
              <a:t>‹#›</a:t>
            </a:fld>
            <a:endParaRPr lang="en-GB" altLang="en-US"/>
          </a:p>
        </p:txBody>
      </p:sp>
      <p:sp>
        <p:nvSpPr>
          <p:cNvPr id="7" name="Rectangle 6"/>
          <p:cNvSpPr/>
          <p:nvPr userDrawn="1"/>
        </p:nvSpPr>
        <p:spPr>
          <a:xfrm>
            <a:off x="4267200" y="6659563"/>
            <a:ext cx="611188" cy="215900"/>
          </a:xfrm>
          <a:prstGeom prst="rect">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ltLang="en-US"/>
          </a:p>
        </p:txBody>
      </p:sp>
      <p:sp>
        <p:nvSpPr>
          <p:cNvPr id="5" name="Footer Placeholder 4"/>
          <p:cNvSpPr>
            <a:spLocks noGrp="1"/>
          </p:cNvSpPr>
          <p:nvPr>
            <p:ph type="ftr" sz="quarter" idx="11"/>
          </p:nvPr>
        </p:nvSpPr>
        <p:spPr/>
        <p:txBody>
          <a:bodyPr/>
          <a:lstStyle>
            <a:lvl1pPr>
              <a:defRPr/>
            </a:lvl1pPr>
          </a:lstStyle>
          <a:p>
            <a:endParaRPr lang="en-GB" altLang="en-US"/>
          </a:p>
        </p:txBody>
      </p:sp>
      <p:sp>
        <p:nvSpPr>
          <p:cNvPr id="6" name="Slide Number Placeholder 5"/>
          <p:cNvSpPr>
            <a:spLocks noGrp="1"/>
          </p:cNvSpPr>
          <p:nvPr>
            <p:ph type="sldNum" sz="quarter" idx="12"/>
          </p:nvPr>
        </p:nvSpPr>
        <p:spPr/>
        <p:txBody>
          <a:bodyPr/>
          <a:lstStyle>
            <a:lvl1pPr>
              <a:defRPr/>
            </a:lvl1pPr>
          </a:lstStyle>
          <a:p>
            <a:fld id="{C187D585-1ACD-4075-A475-D559F749F878}" type="slidenum">
              <a:rPr lang="en-GB" altLang="en-US"/>
              <a:pPr/>
              <a:t>‹#›</a:t>
            </a:fld>
            <a:endParaRPr lang="en-GB" altLang="en-US"/>
          </a:p>
        </p:txBody>
      </p:sp>
    </p:spTree>
    <p:extLst>
      <p:ext uri="{BB962C8B-B14F-4D97-AF65-F5344CB8AC3E}">
        <p14:creationId xmlns:p14="http://schemas.microsoft.com/office/powerpoint/2010/main" val="808662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5113" y="1339850"/>
            <a:ext cx="2071687" cy="46815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95288" y="1339850"/>
            <a:ext cx="6067425" cy="46815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ltLang="en-US"/>
          </a:p>
        </p:txBody>
      </p:sp>
      <p:sp>
        <p:nvSpPr>
          <p:cNvPr id="5" name="Footer Placeholder 4"/>
          <p:cNvSpPr>
            <a:spLocks noGrp="1"/>
          </p:cNvSpPr>
          <p:nvPr>
            <p:ph type="ftr" sz="quarter" idx="11"/>
          </p:nvPr>
        </p:nvSpPr>
        <p:spPr/>
        <p:txBody>
          <a:bodyPr/>
          <a:lstStyle>
            <a:lvl1pPr>
              <a:defRPr/>
            </a:lvl1pPr>
          </a:lstStyle>
          <a:p>
            <a:endParaRPr lang="en-GB" altLang="en-US"/>
          </a:p>
        </p:txBody>
      </p:sp>
      <p:sp>
        <p:nvSpPr>
          <p:cNvPr id="6" name="Slide Number Placeholder 5"/>
          <p:cNvSpPr>
            <a:spLocks noGrp="1"/>
          </p:cNvSpPr>
          <p:nvPr>
            <p:ph type="sldNum" sz="quarter" idx="12"/>
          </p:nvPr>
        </p:nvSpPr>
        <p:spPr/>
        <p:txBody>
          <a:bodyPr/>
          <a:lstStyle>
            <a:lvl1pPr>
              <a:defRPr/>
            </a:lvl1pPr>
          </a:lstStyle>
          <a:p>
            <a:fld id="{C632B485-F83A-481C-8986-8EDABEB83466}" type="slidenum">
              <a:rPr lang="en-GB" altLang="en-US"/>
              <a:pPr/>
              <a:t>‹#›</a:t>
            </a:fld>
            <a:endParaRPr lang="en-GB" altLang="en-US"/>
          </a:p>
        </p:txBody>
      </p:sp>
    </p:spTree>
    <p:extLst>
      <p:ext uri="{BB962C8B-B14F-4D97-AF65-F5344CB8AC3E}">
        <p14:creationId xmlns:p14="http://schemas.microsoft.com/office/powerpoint/2010/main" val="13498625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ltLang="en-US"/>
          </a:p>
        </p:txBody>
      </p:sp>
      <p:sp>
        <p:nvSpPr>
          <p:cNvPr id="5" name="Footer Placeholder 4"/>
          <p:cNvSpPr>
            <a:spLocks noGrp="1"/>
          </p:cNvSpPr>
          <p:nvPr>
            <p:ph type="ftr" sz="quarter" idx="11"/>
          </p:nvPr>
        </p:nvSpPr>
        <p:spPr/>
        <p:txBody>
          <a:bodyPr/>
          <a:lstStyle>
            <a:lvl1pPr>
              <a:defRPr/>
            </a:lvl1pPr>
          </a:lstStyle>
          <a:p>
            <a:endParaRPr lang="en-GB" altLang="en-US"/>
          </a:p>
        </p:txBody>
      </p:sp>
      <p:sp>
        <p:nvSpPr>
          <p:cNvPr id="6" name="Slide Number Placeholder 5"/>
          <p:cNvSpPr>
            <a:spLocks noGrp="1"/>
          </p:cNvSpPr>
          <p:nvPr>
            <p:ph type="sldNum" sz="quarter" idx="12"/>
          </p:nvPr>
        </p:nvSpPr>
        <p:spPr/>
        <p:txBody>
          <a:bodyPr/>
          <a:lstStyle>
            <a:lvl1pPr>
              <a:defRPr/>
            </a:lvl1pPr>
          </a:lstStyle>
          <a:p>
            <a:fld id="{14F0E55B-1EBF-4C63-9883-404455EB20A7}" type="slidenum">
              <a:rPr lang="en-GB" altLang="en-US"/>
              <a:pPr/>
              <a:t>‹#›</a:t>
            </a:fld>
            <a:endParaRPr lang="en-GB" altLang="en-US"/>
          </a:p>
        </p:txBody>
      </p:sp>
    </p:spTree>
    <p:extLst>
      <p:ext uri="{BB962C8B-B14F-4D97-AF65-F5344CB8AC3E}">
        <p14:creationId xmlns:p14="http://schemas.microsoft.com/office/powerpoint/2010/main" val="8409771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GB" altLang="en-US"/>
          </a:p>
        </p:txBody>
      </p:sp>
      <p:sp>
        <p:nvSpPr>
          <p:cNvPr id="5" name="Footer Placeholder 4"/>
          <p:cNvSpPr>
            <a:spLocks noGrp="1"/>
          </p:cNvSpPr>
          <p:nvPr>
            <p:ph type="ftr" sz="quarter" idx="11"/>
          </p:nvPr>
        </p:nvSpPr>
        <p:spPr/>
        <p:txBody>
          <a:bodyPr/>
          <a:lstStyle>
            <a:lvl1pPr>
              <a:defRPr/>
            </a:lvl1pPr>
          </a:lstStyle>
          <a:p>
            <a:endParaRPr lang="en-GB" altLang="en-US"/>
          </a:p>
        </p:txBody>
      </p:sp>
      <p:sp>
        <p:nvSpPr>
          <p:cNvPr id="6" name="Slide Number Placeholder 5"/>
          <p:cNvSpPr>
            <a:spLocks noGrp="1"/>
          </p:cNvSpPr>
          <p:nvPr>
            <p:ph type="sldNum" sz="quarter" idx="12"/>
          </p:nvPr>
        </p:nvSpPr>
        <p:spPr/>
        <p:txBody>
          <a:bodyPr/>
          <a:lstStyle>
            <a:lvl1pPr>
              <a:defRPr/>
            </a:lvl1pPr>
          </a:lstStyle>
          <a:p>
            <a:fld id="{31EB4272-3E08-497E-ACC4-2D4FC777FEC0}" type="slidenum">
              <a:rPr lang="en-GB" altLang="en-US"/>
              <a:pPr/>
              <a:t>‹#›</a:t>
            </a:fld>
            <a:endParaRPr lang="en-GB" altLang="en-US"/>
          </a:p>
        </p:txBody>
      </p:sp>
    </p:spTree>
    <p:extLst>
      <p:ext uri="{BB962C8B-B14F-4D97-AF65-F5344CB8AC3E}">
        <p14:creationId xmlns:p14="http://schemas.microsoft.com/office/powerpoint/2010/main" val="33473949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2492375"/>
            <a:ext cx="4038600" cy="35290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2492375"/>
            <a:ext cx="4038600" cy="35290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endParaRPr lang="en-GB" altLang="en-US"/>
          </a:p>
        </p:txBody>
      </p:sp>
      <p:sp>
        <p:nvSpPr>
          <p:cNvPr id="6" name="Footer Placeholder 5"/>
          <p:cNvSpPr>
            <a:spLocks noGrp="1"/>
          </p:cNvSpPr>
          <p:nvPr>
            <p:ph type="ftr" sz="quarter" idx="11"/>
          </p:nvPr>
        </p:nvSpPr>
        <p:spPr/>
        <p:txBody>
          <a:bodyPr/>
          <a:lstStyle>
            <a:lvl1pPr>
              <a:defRPr/>
            </a:lvl1pPr>
          </a:lstStyle>
          <a:p>
            <a:endParaRPr lang="en-GB" altLang="en-US"/>
          </a:p>
        </p:txBody>
      </p:sp>
      <p:sp>
        <p:nvSpPr>
          <p:cNvPr id="7" name="Slide Number Placeholder 6"/>
          <p:cNvSpPr>
            <a:spLocks noGrp="1"/>
          </p:cNvSpPr>
          <p:nvPr>
            <p:ph type="sldNum" sz="quarter" idx="12"/>
          </p:nvPr>
        </p:nvSpPr>
        <p:spPr/>
        <p:txBody>
          <a:bodyPr/>
          <a:lstStyle>
            <a:lvl1pPr>
              <a:defRPr/>
            </a:lvl1pPr>
          </a:lstStyle>
          <a:p>
            <a:fld id="{780E9DCC-1CF8-43C8-A4FB-78C09D57375F}" type="slidenum">
              <a:rPr lang="en-GB" altLang="en-US"/>
              <a:pPr/>
              <a:t>‹#›</a:t>
            </a:fld>
            <a:endParaRPr lang="en-GB" altLang="en-US"/>
          </a:p>
        </p:txBody>
      </p:sp>
    </p:spTree>
    <p:extLst>
      <p:ext uri="{BB962C8B-B14F-4D97-AF65-F5344CB8AC3E}">
        <p14:creationId xmlns:p14="http://schemas.microsoft.com/office/powerpoint/2010/main" val="22000601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endParaRPr lang="en-GB" altLang="en-US"/>
          </a:p>
        </p:txBody>
      </p:sp>
      <p:sp>
        <p:nvSpPr>
          <p:cNvPr id="8" name="Footer Placeholder 7"/>
          <p:cNvSpPr>
            <a:spLocks noGrp="1"/>
          </p:cNvSpPr>
          <p:nvPr>
            <p:ph type="ftr" sz="quarter" idx="11"/>
          </p:nvPr>
        </p:nvSpPr>
        <p:spPr/>
        <p:txBody>
          <a:bodyPr/>
          <a:lstStyle>
            <a:lvl1pPr>
              <a:defRPr/>
            </a:lvl1pPr>
          </a:lstStyle>
          <a:p>
            <a:endParaRPr lang="en-GB" altLang="en-US"/>
          </a:p>
        </p:txBody>
      </p:sp>
      <p:sp>
        <p:nvSpPr>
          <p:cNvPr id="9" name="Slide Number Placeholder 8"/>
          <p:cNvSpPr>
            <a:spLocks noGrp="1"/>
          </p:cNvSpPr>
          <p:nvPr>
            <p:ph type="sldNum" sz="quarter" idx="12"/>
          </p:nvPr>
        </p:nvSpPr>
        <p:spPr/>
        <p:txBody>
          <a:bodyPr/>
          <a:lstStyle>
            <a:lvl1pPr>
              <a:defRPr/>
            </a:lvl1pPr>
          </a:lstStyle>
          <a:p>
            <a:fld id="{05A1D9AD-9AB8-4C30-9B95-77FADA03B11C}" type="slidenum">
              <a:rPr lang="en-GB" altLang="en-US"/>
              <a:pPr/>
              <a:t>‹#›</a:t>
            </a:fld>
            <a:endParaRPr lang="en-GB" altLang="en-US"/>
          </a:p>
        </p:txBody>
      </p:sp>
    </p:spTree>
    <p:extLst>
      <p:ext uri="{BB962C8B-B14F-4D97-AF65-F5344CB8AC3E}">
        <p14:creationId xmlns:p14="http://schemas.microsoft.com/office/powerpoint/2010/main" val="21175035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GB" altLang="en-US"/>
          </a:p>
        </p:txBody>
      </p:sp>
      <p:sp>
        <p:nvSpPr>
          <p:cNvPr id="4" name="Footer Placeholder 3"/>
          <p:cNvSpPr>
            <a:spLocks noGrp="1"/>
          </p:cNvSpPr>
          <p:nvPr>
            <p:ph type="ftr" sz="quarter" idx="11"/>
          </p:nvPr>
        </p:nvSpPr>
        <p:spPr/>
        <p:txBody>
          <a:bodyPr/>
          <a:lstStyle>
            <a:lvl1pPr>
              <a:defRPr/>
            </a:lvl1pPr>
          </a:lstStyle>
          <a:p>
            <a:endParaRPr lang="en-GB" altLang="en-US"/>
          </a:p>
        </p:txBody>
      </p:sp>
      <p:sp>
        <p:nvSpPr>
          <p:cNvPr id="5" name="Slide Number Placeholder 4"/>
          <p:cNvSpPr>
            <a:spLocks noGrp="1"/>
          </p:cNvSpPr>
          <p:nvPr>
            <p:ph type="sldNum" sz="quarter" idx="12"/>
          </p:nvPr>
        </p:nvSpPr>
        <p:spPr/>
        <p:txBody>
          <a:bodyPr/>
          <a:lstStyle>
            <a:lvl1pPr>
              <a:defRPr/>
            </a:lvl1pPr>
          </a:lstStyle>
          <a:p>
            <a:fld id="{2D16CD9B-D5FF-49C3-BF68-053F80D911E2}" type="slidenum">
              <a:rPr lang="en-GB" altLang="en-US"/>
              <a:pPr/>
              <a:t>‹#›</a:t>
            </a:fld>
            <a:endParaRPr lang="en-GB" altLang="en-US"/>
          </a:p>
        </p:txBody>
      </p:sp>
    </p:spTree>
    <p:extLst>
      <p:ext uri="{BB962C8B-B14F-4D97-AF65-F5344CB8AC3E}">
        <p14:creationId xmlns:p14="http://schemas.microsoft.com/office/powerpoint/2010/main" val="6289511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altLang="en-US"/>
          </a:p>
        </p:txBody>
      </p:sp>
      <p:sp>
        <p:nvSpPr>
          <p:cNvPr id="3" name="Footer Placeholder 2"/>
          <p:cNvSpPr>
            <a:spLocks noGrp="1"/>
          </p:cNvSpPr>
          <p:nvPr>
            <p:ph type="ftr" sz="quarter" idx="11"/>
          </p:nvPr>
        </p:nvSpPr>
        <p:spPr/>
        <p:txBody>
          <a:bodyPr/>
          <a:lstStyle>
            <a:lvl1pPr>
              <a:defRPr/>
            </a:lvl1pPr>
          </a:lstStyle>
          <a:p>
            <a:endParaRPr lang="en-GB" altLang="en-US"/>
          </a:p>
        </p:txBody>
      </p:sp>
      <p:sp>
        <p:nvSpPr>
          <p:cNvPr id="4" name="Slide Number Placeholder 3"/>
          <p:cNvSpPr>
            <a:spLocks noGrp="1"/>
          </p:cNvSpPr>
          <p:nvPr>
            <p:ph type="sldNum" sz="quarter" idx="12"/>
          </p:nvPr>
        </p:nvSpPr>
        <p:spPr/>
        <p:txBody>
          <a:bodyPr/>
          <a:lstStyle>
            <a:lvl1pPr>
              <a:defRPr/>
            </a:lvl1pPr>
          </a:lstStyle>
          <a:p>
            <a:fld id="{875621F3-5B24-469A-9DDE-831A5A7D41F7}" type="slidenum">
              <a:rPr lang="en-GB" altLang="en-US"/>
              <a:pPr/>
              <a:t>‹#›</a:t>
            </a:fld>
            <a:endParaRPr lang="en-GB" altLang="en-US"/>
          </a:p>
        </p:txBody>
      </p:sp>
    </p:spTree>
    <p:extLst>
      <p:ext uri="{BB962C8B-B14F-4D97-AF65-F5344CB8AC3E}">
        <p14:creationId xmlns:p14="http://schemas.microsoft.com/office/powerpoint/2010/main" val="27142889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ltLang="en-US"/>
          </a:p>
        </p:txBody>
      </p:sp>
      <p:sp>
        <p:nvSpPr>
          <p:cNvPr id="6" name="Footer Placeholder 5"/>
          <p:cNvSpPr>
            <a:spLocks noGrp="1"/>
          </p:cNvSpPr>
          <p:nvPr>
            <p:ph type="ftr" sz="quarter" idx="11"/>
          </p:nvPr>
        </p:nvSpPr>
        <p:spPr/>
        <p:txBody>
          <a:bodyPr/>
          <a:lstStyle>
            <a:lvl1pPr>
              <a:defRPr/>
            </a:lvl1pPr>
          </a:lstStyle>
          <a:p>
            <a:endParaRPr lang="en-GB" altLang="en-US"/>
          </a:p>
        </p:txBody>
      </p:sp>
      <p:sp>
        <p:nvSpPr>
          <p:cNvPr id="7" name="Slide Number Placeholder 6"/>
          <p:cNvSpPr>
            <a:spLocks noGrp="1"/>
          </p:cNvSpPr>
          <p:nvPr>
            <p:ph type="sldNum" sz="quarter" idx="12"/>
          </p:nvPr>
        </p:nvSpPr>
        <p:spPr/>
        <p:txBody>
          <a:bodyPr/>
          <a:lstStyle>
            <a:lvl1pPr>
              <a:defRPr/>
            </a:lvl1pPr>
          </a:lstStyle>
          <a:p>
            <a:fld id="{E3199256-D5BA-4712-9157-8B10D8ADFFA7}" type="slidenum">
              <a:rPr lang="en-GB" altLang="en-US"/>
              <a:pPr/>
              <a:t>‹#›</a:t>
            </a:fld>
            <a:endParaRPr lang="en-GB" altLang="en-US"/>
          </a:p>
        </p:txBody>
      </p:sp>
    </p:spTree>
    <p:extLst>
      <p:ext uri="{BB962C8B-B14F-4D97-AF65-F5344CB8AC3E}">
        <p14:creationId xmlns:p14="http://schemas.microsoft.com/office/powerpoint/2010/main" val="9326145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ltLang="en-US"/>
          </a:p>
        </p:txBody>
      </p:sp>
      <p:sp>
        <p:nvSpPr>
          <p:cNvPr id="6" name="Footer Placeholder 5"/>
          <p:cNvSpPr>
            <a:spLocks noGrp="1"/>
          </p:cNvSpPr>
          <p:nvPr>
            <p:ph type="ftr" sz="quarter" idx="11"/>
          </p:nvPr>
        </p:nvSpPr>
        <p:spPr/>
        <p:txBody>
          <a:bodyPr/>
          <a:lstStyle>
            <a:lvl1pPr>
              <a:defRPr/>
            </a:lvl1pPr>
          </a:lstStyle>
          <a:p>
            <a:endParaRPr lang="en-GB" altLang="en-US"/>
          </a:p>
        </p:txBody>
      </p:sp>
      <p:sp>
        <p:nvSpPr>
          <p:cNvPr id="7" name="Slide Number Placeholder 6"/>
          <p:cNvSpPr>
            <a:spLocks noGrp="1"/>
          </p:cNvSpPr>
          <p:nvPr>
            <p:ph type="sldNum" sz="quarter" idx="12"/>
          </p:nvPr>
        </p:nvSpPr>
        <p:spPr/>
        <p:txBody>
          <a:bodyPr/>
          <a:lstStyle>
            <a:lvl1pPr>
              <a:defRPr/>
            </a:lvl1pPr>
          </a:lstStyle>
          <a:p>
            <a:fld id="{7B0B9132-1928-4F08-8FF1-EA43AF604EC9}" type="slidenum">
              <a:rPr lang="en-GB" altLang="en-US"/>
              <a:pPr/>
              <a:t>‹#›</a:t>
            </a:fld>
            <a:endParaRPr lang="en-GB" altLang="en-US"/>
          </a:p>
        </p:txBody>
      </p:sp>
    </p:spTree>
    <p:extLst>
      <p:ext uri="{BB962C8B-B14F-4D97-AF65-F5344CB8AC3E}">
        <p14:creationId xmlns:p14="http://schemas.microsoft.com/office/powerpoint/2010/main" val="29384148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95288" y="1339850"/>
            <a:ext cx="8229600" cy="936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ltLang="en-US" smtClean="0"/>
              <a:t>Title</a:t>
            </a:r>
          </a:p>
        </p:txBody>
      </p:sp>
      <p:sp>
        <p:nvSpPr>
          <p:cNvPr id="1027" name="Rectangle 3"/>
          <p:cNvSpPr>
            <a:spLocks noGrp="1" noChangeArrowheads="1"/>
          </p:cNvSpPr>
          <p:nvPr>
            <p:ph type="body" idx="1"/>
          </p:nvPr>
        </p:nvSpPr>
        <p:spPr bwMode="auto">
          <a:xfrm>
            <a:off x="457200" y="2492375"/>
            <a:ext cx="8229600" cy="3529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fr-BE" altLang="en-US" smtClean="0"/>
              <a:t>Second level</a:t>
            </a:r>
            <a:endParaRPr lang="en-GB" altLang="en-US" smtClean="0"/>
          </a:p>
          <a:p>
            <a:pPr lvl="1"/>
            <a:r>
              <a:rPr lang="en-GB" altLang="en-US" smtClean="0"/>
              <a:t>Third level</a:t>
            </a:r>
          </a:p>
          <a:p>
            <a:pPr lvl="2"/>
            <a:r>
              <a:rPr lang="en-GB" altLang="en-US" smtClean="0"/>
              <a:t>- Fourth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solidFill>
                  <a:schemeClr val="tx1"/>
                </a:solidFill>
                <a:latin typeface="Arial" charset="0"/>
              </a:defRPr>
            </a:lvl1pPr>
          </a:lstStyle>
          <a:p>
            <a:endParaRPr lang="en-GB" alt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solidFill>
                  <a:schemeClr val="tx1"/>
                </a:solidFill>
                <a:latin typeface="Arial" charset="0"/>
              </a:defRPr>
            </a:lvl1pPr>
          </a:lstStyle>
          <a:p>
            <a:endParaRPr lang="en-GB" alt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solidFill>
                  <a:schemeClr val="tx1"/>
                </a:solidFill>
                <a:latin typeface="Arial" charset="0"/>
              </a:defRPr>
            </a:lvl1pPr>
          </a:lstStyle>
          <a:p>
            <a:fld id="{7A2B11B6-896D-4D5A-8F65-1FEAE273B81B}" type="slidenum">
              <a:rPr lang="en-GB" altLang="en-US"/>
              <a:pPr/>
              <a:t>‹#›</a:t>
            </a:fld>
            <a:endParaRPr lang="en-GB" altLang="en-US"/>
          </a:p>
        </p:txBody>
      </p:sp>
      <p:sp>
        <p:nvSpPr>
          <p:cNvPr id="15" name="Rectangle 14"/>
          <p:cNvSpPr/>
          <p:nvPr/>
        </p:nvSpPr>
        <p:spPr>
          <a:xfrm>
            <a:off x="0" y="0"/>
            <a:ext cx="9144000" cy="957263"/>
          </a:xfrm>
          <a:prstGeom prst="rect">
            <a:avLst/>
          </a:prstGeom>
          <a:solidFill>
            <a:srgbClr val="0F5494"/>
          </a:solidFill>
          <a:ln>
            <a:solidFill>
              <a:srgbClr val="0F5494"/>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a:p>
        </p:txBody>
      </p:sp>
      <p:sp>
        <p:nvSpPr>
          <p:cNvPr id="7" name="Rectangle 6"/>
          <p:cNvSpPr/>
          <p:nvPr/>
        </p:nvSpPr>
        <p:spPr>
          <a:xfrm>
            <a:off x="4262438" y="6659563"/>
            <a:ext cx="611187" cy="198437"/>
          </a:xfrm>
          <a:prstGeom prst="rect">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a:p>
        </p:txBody>
      </p:sp>
      <p:pic>
        <p:nvPicPr>
          <p:cNvPr id="1041" name="Picture 17" descr="LOGO CE_Vertical_EN_NEG_quadri_H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3957638" y="258763"/>
            <a:ext cx="1436687" cy="1004887"/>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marL="358775" algn="l" rtl="0" eaLnBrk="1" fontAlgn="base" hangingPunct="1">
        <a:spcBef>
          <a:spcPct val="0"/>
        </a:spcBef>
        <a:spcAft>
          <a:spcPct val="0"/>
        </a:spcAft>
        <a:defRPr sz="3000" b="1">
          <a:solidFill>
            <a:srgbClr val="0F5494"/>
          </a:solidFill>
          <a:latin typeface="+mj-lt"/>
          <a:ea typeface="+mj-ea"/>
          <a:cs typeface="+mj-cs"/>
        </a:defRPr>
      </a:lvl1pPr>
      <a:lvl2pPr marL="358775" algn="l" rtl="0" eaLnBrk="1" fontAlgn="base" hangingPunct="1">
        <a:spcBef>
          <a:spcPct val="0"/>
        </a:spcBef>
        <a:spcAft>
          <a:spcPct val="0"/>
        </a:spcAft>
        <a:defRPr sz="3000" b="1">
          <a:solidFill>
            <a:srgbClr val="0F5494"/>
          </a:solidFill>
          <a:latin typeface="Verdana" pitchFamily="34" charset="0"/>
        </a:defRPr>
      </a:lvl2pPr>
      <a:lvl3pPr marL="358775" algn="l" rtl="0" eaLnBrk="1" fontAlgn="base" hangingPunct="1">
        <a:spcBef>
          <a:spcPct val="0"/>
        </a:spcBef>
        <a:spcAft>
          <a:spcPct val="0"/>
        </a:spcAft>
        <a:defRPr sz="3000" b="1">
          <a:solidFill>
            <a:srgbClr val="0F5494"/>
          </a:solidFill>
          <a:latin typeface="Verdana" pitchFamily="34" charset="0"/>
        </a:defRPr>
      </a:lvl3pPr>
      <a:lvl4pPr marL="358775" algn="l" rtl="0" eaLnBrk="1" fontAlgn="base" hangingPunct="1">
        <a:spcBef>
          <a:spcPct val="0"/>
        </a:spcBef>
        <a:spcAft>
          <a:spcPct val="0"/>
        </a:spcAft>
        <a:defRPr sz="3000" b="1">
          <a:solidFill>
            <a:srgbClr val="0F5494"/>
          </a:solidFill>
          <a:latin typeface="Verdana" pitchFamily="34" charset="0"/>
        </a:defRPr>
      </a:lvl4pPr>
      <a:lvl5pPr marL="358775" algn="l" rtl="0" eaLnBrk="1" fontAlgn="base" hangingPunct="1">
        <a:spcBef>
          <a:spcPct val="0"/>
        </a:spcBef>
        <a:spcAft>
          <a:spcPct val="0"/>
        </a:spcAft>
        <a:defRPr sz="3000" b="1">
          <a:solidFill>
            <a:srgbClr val="0F5494"/>
          </a:solidFill>
          <a:latin typeface="Verdana" pitchFamily="34" charset="0"/>
        </a:defRPr>
      </a:lvl5pPr>
      <a:lvl6pPr marL="815975" algn="l" rtl="0" eaLnBrk="1" fontAlgn="base" hangingPunct="1">
        <a:spcBef>
          <a:spcPct val="0"/>
        </a:spcBef>
        <a:spcAft>
          <a:spcPct val="0"/>
        </a:spcAft>
        <a:defRPr sz="3000" b="1">
          <a:solidFill>
            <a:srgbClr val="0F5494"/>
          </a:solidFill>
          <a:latin typeface="Verdana" pitchFamily="34" charset="0"/>
        </a:defRPr>
      </a:lvl6pPr>
      <a:lvl7pPr marL="1273175" algn="l" rtl="0" eaLnBrk="1" fontAlgn="base" hangingPunct="1">
        <a:spcBef>
          <a:spcPct val="0"/>
        </a:spcBef>
        <a:spcAft>
          <a:spcPct val="0"/>
        </a:spcAft>
        <a:defRPr sz="3000" b="1">
          <a:solidFill>
            <a:srgbClr val="0F5494"/>
          </a:solidFill>
          <a:latin typeface="Verdana" pitchFamily="34" charset="0"/>
        </a:defRPr>
      </a:lvl7pPr>
      <a:lvl8pPr marL="1730375" algn="l" rtl="0" eaLnBrk="1" fontAlgn="base" hangingPunct="1">
        <a:spcBef>
          <a:spcPct val="0"/>
        </a:spcBef>
        <a:spcAft>
          <a:spcPct val="0"/>
        </a:spcAft>
        <a:defRPr sz="3000" b="1">
          <a:solidFill>
            <a:srgbClr val="0F5494"/>
          </a:solidFill>
          <a:latin typeface="Verdana" pitchFamily="34" charset="0"/>
        </a:defRPr>
      </a:lvl8pPr>
      <a:lvl9pPr marL="2187575" algn="l" rtl="0" eaLnBrk="1" fontAlgn="base" hangingPunct="1">
        <a:spcBef>
          <a:spcPct val="0"/>
        </a:spcBef>
        <a:spcAft>
          <a:spcPct val="0"/>
        </a:spcAft>
        <a:defRPr sz="3000" b="1">
          <a:solidFill>
            <a:srgbClr val="0F5494"/>
          </a:solidFill>
          <a:latin typeface="Verdana" pitchFamily="34" charset="0"/>
        </a:defRPr>
      </a:lvl9pPr>
    </p:titleStyle>
    <p:bodyStyle>
      <a:lvl1pPr marL="342900" indent="-342900" algn="l" rtl="0" eaLnBrk="1" fontAlgn="base" hangingPunct="1">
        <a:spcBef>
          <a:spcPct val="20000"/>
        </a:spcBef>
        <a:spcAft>
          <a:spcPct val="0"/>
        </a:spcAft>
        <a:buClr>
          <a:schemeClr val="bg1"/>
        </a:buClr>
        <a:buChar char="•"/>
        <a:defRPr sz="2400" i="1">
          <a:solidFill>
            <a:srgbClr val="0F5494"/>
          </a:solidFill>
          <a:latin typeface="+mn-lt"/>
          <a:ea typeface="+mn-ea"/>
          <a:cs typeface="+mn-cs"/>
        </a:defRPr>
      </a:lvl1pPr>
      <a:lvl2pPr marL="742950" indent="-285750" algn="l" rtl="0" eaLnBrk="1" fontAlgn="base" hangingPunct="1">
        <a:spcBef>
          <a:spcPct val="20000"/>
        </a:spcBef>
        <a:spcAft>
          <a:spcPct val="0"/>
        </a:spcAft>
        <a:buClr>
          <a:srgbClr val="009FBA"/>
        </a:buClr>
        <a:buChar char="•"/>
        <a:defRPr sz="2000" b="1">
          <a:solidFill>
            <a:srgbClr val="0F5494"/>
          </a:solidFill>
          <a:latin typeface="+mn-lt"/>
        </a:defRPr>
      </a:lvl2pPr>
      <a:lvl3pPr marL="1143000" indent="-228600" algn="l" rtl="0" eaLnBrk="1" fontAlgn="base" hangingPunct="1">
        <a:spcBef>
          <a:spcPct val="20000"/>
        </a:spcBef>
        <a:spcAft>
          <a:spcPct val="0"/>
        </a:spcAft>
        <a:defRPr sz="1400">
          <a:solidFill>
            <a:srgbClr val="0F5494"/>
          </a:solidFill>
          <a:latin typeface="+mn-lt"/>
        </a:defRPr>
      </a:lvl3pPr>
      <a:lvl4pPr marL="1600200" indent="-228600" algn="l" rtl="0" eaLnBrk="1" fontAlgn="base" hangingPunct="1">
        <a:spcBef>
          <a:spcPct val="20000"/>
        </a:spcBef>
        <a:spcAft>
          <a:spcPct val="0"/>
        </a:spcAft>
        <a:buChar char="–"/>
        <a:defRPr sz="2000">
          <a:solidFill>
            <a:schemeClr val="tx1"/>
          </a:solidFill>
          <a:latin typeface="Arial" charset="0"/>
        </a:defRPr>
      </a:lvl4pPr>
      <a:lvl5pPr marL="2057400" indent="-228600" algn="l" rtl="0" eaLnBrk="1" fontAlgn="base" hangingPunct="1">
        <a:spcBef>
          <a:spcPct val="20000"/>
        </a:spcBef>
        <a:spcAft>
          <a:spcPct val="0"/>
        </a:spcAft>
        <a:buChar char="»"/>
        <a:defRPr sz="2000">
          <a:solidFill>
            <a:schemeClr val="tx1"/>
          </a:solidFill>
          <a:latin typeface="Arial"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ec.europa.eu/budget/inforeuro"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tmp"/><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4.tmp"/></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ec.europa.eu/programmes/erasmus-plus/tools/distance_en.htm" TargetMode="External"/><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hyperlink" Target="mailto:EACEA-EPLUS-CBHE-PROJECTS@ec.europa.eu" TargetMode="External"/><Relationship Id="rId2" Type="http://schemas.openxmlformats.org/officeDocument/2006/relationships/notesSlide" Target="../notesSlides/notesSlide55.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5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body" idx="1"/>
          </p:nvPr>
        </p:nvSpPr>
        <p:spPr>
          <a:xfrm>
            <a:off x="323528" y="1628800"/>
            <a:ext cx="8496944" cy="4536503"/>
          </a:xfrm>
        </p:spPr>
        <p:txBody>
          <a:bodyPr/>
          <a:lstStyle/>
          <a:p>
            <a:pPr marL="0" indent="0" algn="ctr">
              <a:buNone/>
            </a:pPr>
            <a:endParaRPr lang="en-GB" sz="2500" b="1" dirty="0" smtClean="0">
              <a:solidFill>
                <a:srgbClr val="002060"/>
              </a:solidFill>
            </a:endParaRPr>
          </a:p>
          <a:p>
            <a:pPr marL="0" lvl="0" indent="0" algn="ctr">
              <a:buNone/>
            </a:pPr>
            <a:r>
              <a:rPr lang="en-GB" sz="2500" b="1" i="0" dirty="0">
                <a:solidFill>
                  <a:srgbClr val="002060"/>
                </a:solidFill>
              </a:rPr>
              <a:t>Erasmus+ Capacity Building projects</a:t>
            </a:r>
          </a:p>
          <a:p>
            <a:pPr marL="0" lvl="0" indent="0" algn="ctr">
              <a:buNone/>
            </a:pPr>
            <a:r>
              <a:rPr lang="en-GB" sz="2500" b="1" i="0" dirty="0">
                <a:solidFill>
                  <a:srgbClr val="002060"/>
                </a:solidFill>
              </a:rPr>
              <a:t>in the field of Higher Education</a:t>
            </a:r>
          </a:p>
          <a:p>
            <a:pPr marL="0" lvl="0" indent="0" algn="ctr">
              <a:buNone/>
            </a:pPr>
            <a:r>
              <a:rPr lang="fr-BE" sz="2000" b="1" i="0" dirty="0">
                <a:solidFill>
                  <a:srgbClr val="002060"/>
                </a:solidFill>
              </a:rPr>
              <a:t>Call 2015</a:t>
            </a:r>
          </a:p>
          <a:p>
            <a:pPr marL="0" indent="0" algn="ctr">
              <a:buNone/>
            </a:pPr>
            <a:r>
              <a:rPr lang="en-GB" sz="2500" b="1" dirty="0" smtClean="0">
                <a:solidFill>
                  <a:srgbClr val="002060"/>
                </a:solidFill>
              </a:rPr>
              <a:t> </a:t>
            </a:r>
          </a:p>
          <a:p>
            <a:pPr marL="0" indent="0" algn="ctr">
              <a:buNone/>
            </a:pPr>
            <a:r>
              <a:rPr lang="en-GB" sz="2800" b="1" i="0" cap="all" dirty="0" smtClean="0">
                <a:solidFill>
                  <a:srgbClr val="C00000"/>
                </a:solidFill>
              </a:rPr>
              <a:t>Financial management of the Grant</a:t>
            </a:r>
          </a:p>
          <a:p>
            <a:pPr marL="0" indent="0" algn="ctr">
              <a:buNone/>
            </a:pPr>
            <a:endParaRPr lang="en-GB" sz="2500" b="1" dirty="0" smtClean="0">
              <a:solidFill>
                <a:srgbClr val="002060"/>
              </a:solidFill>
            </a:endParaRPr>
          </a:p>
          <a:p>
            <a:pPr marL="457200" lvl="1" indent="0" algn="ctr">
              <a:buNone/>
            </a:pPr>
            <a:r>
              <a:rPr lang="en-GB" sz="2500" b="1" dirty="0" smtClean="0">
                <a:solidFill>
                  <a:srgbClr val="002060"/>
                </a:solidFill>
              </a:rPr>
              <a:t>                         </a:t>
            </a:r>
          </a:p>
          <a:p>
            <a:pPr marL="457200" lvl="1" indent="0" algn="ctr">
              <a:buNone/>
            </a:pPr>
            <a:r>
              <a:rPr lang="en-GB" sz="2500" i="1" dirty="0">
                <a:solidFill>
                  <a:srgbClr val="002060"/>
                </a:solidFill>
                <a:latin typeface="Bookman Old Style" panose="02050604050505020204" pitchFamily="18" charset="0"/>
              </a:rPr>
              <a:t>	</a:t>
            </a:r>
            <a:r>
              <a:rPr lang="en-GB" sz="2500" i="1" dirty="0" smtClean="0">
                <a:solidFill>
                  <a:srgbClr val="002060"/>
                </a:solidFill>
                <a:latin typeface="Bookman Old Style" panose="02050604050505020204" pitchFamily="18" charset="0"/>
              </a:rPr>
              <a:t>			</a:t>
            </a:r>
            <a:r>
              <a:rPr lang="en-GB" sz="2100" b="1" i="1" dirty="0" smtClean="0">
                <a:solidFill>
                  <a:srgbClr val="2D5EC1"/>
                </a:solidFill>
                <a:latin typeface="Bookman Old Style" panose="02050604050505020204" pitchFamily="18" charset="0"/>
              </a:rPr>
              <a:t>Project </a:t>
            </a:r>
            <a:r>
              <a:rPr lang="en-GB" sz="2100" b="1" i="1" dirty="0">
                <a:solidFill>
                  <a:srgbClr val="2D5EC1"/>
                </a:solidFill>
                <a:latin typeface="Bookman Old Style" panose="02050604050505020204" pitchFamily="18" charset="0"/>
              </a:rPr>
              <a:t>Representatives Meeting</a:t>
            </a:r>
            <a:endParaRPr lang="en-GB" sz="2100" i="1" dirty="0">
              <a:solidFill>
                <a:srgbClr val="2D5EC1"/>
              </a:solidFill>
              <a:latin typeface="Bookman Old Style" panose="02050604050505020204" pitchFamily="18" charset="0"/>
            </a:endParaRPr>
          </a:p>
          <a:p>
            <a:pPr marL="0" indent="0" algn="ctr">
              <a:buNone/>
            </a:pPr>
            <a:r>
              <a:rPr lang="en-GB" sz="2100" b="1" dirty="0" smtClean="0">
                <a:solidFill>
                  <a:srgbClr val="2D5EC1"/>
                </a:solidFill>
                <a:latin typeface="Bookman Old Style" panose="02050604050505020204" pitchFamily="18" charset="0"/>
              </a:rPr>
              <a:t>                                      Brussels</a:t>
            </a:r>
            <a:r>
              <a:rPr lang="en-GB" sz="2100" b="1" dirty="0">
                <a:solidFill>
                  <a:srgbClr val="2D5EC1"/>
                </a:solidFill>
                <a:latin typeface="Bookman Old Style" panose="02050604050505020204" pitchFamily="18" charset="0"/>
              </a:rPr>
              <a:t>, 27-28 January </a:t>
            </a:r>
            <a:r>
              <a:rPr lang="en-GB" sz="2100" b="1" dirty="0" smtClean="0">
                <a:solidFill>
                  <a:srgbClr val="2D5EC1"/>
                </a:solidFill>
                <a:latin typeface="Bookman Old Style" panose="02050604050505020204" pitchFamily="18" charset="0"/>
              </a:rPr>
              <a:t>2016</a:t>
            </a:r>
            <a:r>
              <a:rPr lang="en-GB" sz="2100" b="1" dirty="0" smtClean="0"/>
              <a:t>                 </a:t>
            </a:r>
            <a:endParaRPr lang="en-GB" sz="2100" dirty="0"/>
          </a:p>
        </p:txBody>
      </p:sp>
    </p:spTree>
    <p:extLst>
      <p:ext uri="{BB962C8B-B14F-4D97-AF65-F5344CB8AC3E}">
        <p14:creationId xmlns:p14="http://schemas.microsoft.com/office/powerpoint/2010/main" val="400908322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body" idx="1"/>
          </p:nvPr>
        </p:nvSpPr>
        <p:spPr>
          <a:xfrm>
            <a:off x="457200" y="1628800"/>
            <a:ext cx="8229600" cy="4608511"/>
          </a:xfrm>
        </p:spPr>
        <p:txBody>
          <a:bodyPr/>
          <a:lstStyle/>
          <a:p>
            <a:pPr lvl="0"/>
            <a:endParaRPr lang="en-GB" sz="2300" dirty="0"/>
          </a:p>
          <a:p>
            <a:pPr marL="457200" lvl="1" indent="0">
              <a:buNone/>
            </a:pPr>
            <a:r>
              <a:rPr lang="en-GB" sz="2500" b="1" dirty="0" smtClean="0"/>
              <a:t>         </a:t>
            </a:r>
            <a:endParaRPr lang="en-GB" sz="2300" dirty="0"/>
          </a:p>
        </p:txBody>
      </p:sp>
      <p:sp>
        <p:nvSpPr>
          <p:cNvPr id="3" name="Rectangle 1"/>
          <p:cNvSpPr>
            <a:spLocks noChangeArrowheads="1"/>
          </p:cNvSpPr>
          <p:nvPr/>
        </p:nvSpPr>
        <p:spPr bwMode="auto">
          <a:xfrm>
            <a:off x="971600" y="1484784"/>
            <a:ext cx="72008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ctr"/>
            <a:r>
              <a:rPr lang="en-GB" sz="2000" b="1" dirty="0" smtClean="0">
                <a:solidFill>
                  <a:srgbClr val="FF0000"/>
                </a:solidFill>
              </a:rPr>
              <a:t>Budget </a:t>
            </a:r>
            <a:r>
              <a:rPr lang="en-GB" sz="2000" b="1" dirty="0">
                <a:solidFill>
                  <a:srgbClr val="FF0000"/>
                </a:solidFill>
              </a:rPr>
              <a:t>Categories/Headings and </a:t>
            </a:r>
            <a:r>
              <a:rPr lang="en-GB" sz="2000" b="1" dirty="0" smtClean="0">
                <a:solidFill>
                  <a:srgbClr val="FF0000"/>
                </a:solidFill>
              </a:rPr>
              <a:t>ceilings</a:t>
            </a:r>
          </a:p>
          <a:p>
            <a:pPr algn="ctr"/>
            <a:r>
              <a:rPr lang="fr-BE" altLang="en-US" sz="2000" b="1" dirty="0" err="1" smtClean="0">
                <a:solidFill>
                  <a:srgbClr val="FF0000"/>
                </a:solidFill>
                <a:latin typeface="Arial" pitchFamily="34" charset="0"/>
                <a:cs typeface="Arial" pitchFamily="34" charset="0"/>
              </a:rPr>
              <a:t>example</a:t>
            </a:r>
            <a:endParaRPr kumimoji="0" lang="en-GB" altLang="en-US" sz="18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3164714396"/>
              </p:ext>
            </p:extLst>
          </p:nvPr>
        </p:nvGraphicFramePr>
        <p:xfrm>
          <a:off x="1162050" y="2518886"/>
          <a:ext cx="6819900" cy="3475990"/>
        </p:xfrm>
        <a:graphic>
          <a:graphicData uri="http://schemas.openxmlformats.org/drawingml/2006/table">
            <a:tbl>
              <a:tblPr firstRow="1" firstCol="1" bandRow="1">
                <a:tableStyleId>{5C22544A-7EE6-4342-B048-85BDC9FD1C3A}</a:tableStyleId>
              </a:tblPr>
              <a:tblGrid>
                <a:gridCol w="4130030"/>
                <a:gridCol w="1512168"/>
                <a:gridCol w="1177702"/>
              </a:tblGrid>
              <a:tr h="496570">
                <a:tc>
                  <a:txBody>
                    <a:bodyPr/>
                    <a:lstStyle/>
                    <a:p>
                      <a:pPr>
                        <a:lnSpc>
                          <a:spcPct val="115000"/>
                        </a:lnSpc>
                        <a:spcAft>
                          <a:spcPts val="0"/>
                        </a:spcAft>
                      </a:pPr>
                      <a:r>
                        <a:rPr lang="en-GB" sz="1600" dirty="0">
                          <a:solidFill>
                            <a:srgbClr val="0F5494"/>
                          </a:solidFill>
                          <a:effectLst/>
                        </a:rPr>
                        <a:t> </a:t>
                      </a:r>
                      <a:r>
                        <a:rPr lang="en-GB" sz="1600" dirty="0" smtClean="0">
                          <a:solidFill>
                            <a:srgbClr val="0F5494"/>
                          </a:solidFill>
                          <a:effectLst/>
                        </a:rPr>
                        <a:t>Budget headings</a:t>
                      </a:r>
                      <a:endParaRPr lang="en-GB" sz="1100" dirty="0">
                        <a:solidFill>
                          <a:srgbClr val="0F5494"/>
                        </a:solidFill>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GB" sz="1600">
                          <a:solidFill>
                            <a:srgbClr val="0F5494"/>
                          </a:solidFill>
                          <a:effectLst/>
                        </a:rPr>
                        <a:t>EUR</a:t>
                      </a:r>
                      <a:endParaRPr lang="en-GB" sz="1100">
                        <a:solidFill>
                          <a:srgbClr val="0F5494"/>
                        </a:solidFill>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GB" sz="1600">
                          <a:solidFill>
                            <a:srgbClr val="0F5494"/>
                          </a:solidFill>
                          <a:effectLst/>
                        </a:rPr>
                        <a:t>%</a:t>
                      </a:r>
                      <a:endParaRPr lang="en-GB" sz="1100">
                        <a:solidFill>
                          <a:srgbClr val="0F5494"/>
                        </a:solidFill>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96570">
                <a:tc>
                  <a:txBody>
                    <a:bodyPr/>
                    <a:lstStyle/>
                    <a:p>
                      <a:pPr>
                        <a:lnSpc>
                          <a:spcPct val="115000"/>
                        </a:lnSpc>
                        <a:spcAft>
                          <a:spcPts val="0"/>
                        </a:spcAft>
                      </a:pPr>
                      <a:r>
                        <a:rPr lang="en-GB" sz="1600" dirty="0">
                          <a:solidFill>
                            <a:srgbClr val="0F5494"/>
                          </a:solidFill>
                          <a:effectLst/>
                        </a:rPr>
                        <a:t>I      STAFF COSTS</a:t>
                      </a:r>
                      <a:endParaRPr lang="en-GB" sz="1100" dirty="0">
                        <a:solidFill>
                          <a:srgbClr val="0F5494"/>
                        </a:solidFill>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15000"/>
                        </a:lnSpc>
                        <a:spcAft>
                          <a:spcPts val="0"/>
                        </a:spcAft>
                      </a:pPr>
                      <a:r>
                        <a:rPr lang="en-GB" sz="1600" b="1" dirty="0" smtClean="0">
                          <a:solidFill>
                            <a:srgbClr val="0F5494"/>
                          </a:solidFill>
                          <a:effectLst/>
                        </a:rPr>
                        <a:t>340.000,00</a:t>
                      </a:r>
                      <a:endParaRPr lang="en-GB" sz="1100" b="1" dirty="0">
                        <a:solidFill>
                          <a:srgbClr val="0F5494"/>
                        </a:solidFill>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15000"/>
                        </a:lnSpc>
                        <a:spcAft>
                          <a:spcPts val="0"/>
                        </a:spcAft>
                      </a:pPr>
                      <a:r>
                        <a:rPr lang="en-GB" sz="1600" b="1" dirty="0" smtClean="0">
                          <a:solidFill>
                            <a:srgbClr val="0F5494"/>
                          </a:solidFill>
                          <a:effectLst/>
                        </a:rPr>
                        <a:t>40%</a:t>
                      </a:r>
                      <a:endParaRPr lang="en-GB" sz="1100" b="1" dirty="0">
                        <a:solidFill>
                          <a:srgbClr val="0F5494"/>
                        </a:solidFill>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96570">
                <a:tc>
                  <a:txBody>
                    <a:bodyPr/>
                    <a:lstStyle/>
                    <a:p>
                      <a:pPr>
                        <a:lnSpc>
                          <a:spcPct val="115000"/>
                        </a:lnSpc>
                        <a:spcAft>
                          <a:spcPts val="0"/>
                        </a:spcAft>
                      </a:pPr>
                      <a:r>
                        <a:rPr lang="en-GB" sz="1600" b="0" dirty="0">
                          <a:solidFill>
                            <a:srgbClr val="0F5494"/>
                          </a:solidFill>
                          <a:effectLst/>
                        </a:rPr>
                        <a:t>II    TRAVEL COSTS</a:t>
                      </a:r>
                      <a:endParaRPr lang="en-GB" sz="1100" b="0" dirty="0">
                        <a:solidFill>
                          <a:srgbClr val="0F5494"/>
                        </a:solidFill>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15000"/>
                        </a:lnSpc>
                        <a:spcAft>
                          <a:spcPts val="0"/>
                        </a:spcAft>
                      </a:pPr>
                      <a:r>
                        <a:rPr lang="en-GB" sz="1600" dirty="0" smtClean="0">
                          <a:solidFill>
                            <a:srgbClr val="0F5494"/>
                          </a:solidFill>
                          <a:effectLst/>
                        </a:rPr>
                        <a:t>150.000,00</a:t>
                      </a:r>
                      <a:endParaRPr lang="en-GB" sz="1100" dirty="0">
                        <a:solidFill>
                          <a:srgbClr val="0F5494"/>
                        </a:solidFill>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15000"/>
                        </a:lnSpc>
                        <a:spcAft>
                          <a:spcPts val="0"/>
                        </a:spcAft>
                      </a:pPr>
                      <a:r>
                        <a:rPr lang="en-GB" sz="1600" dirty="0" smtClean="0">
                          <a:solidFill>
                            <a:srgbClr val="0F5494"/>
                          </a:solidFill>
                          <a:effectLst/>
                        </a:rPr>
                        <a:t>17,5%</a:t>
                      </a:r>
                      <a:endParaRPr lang="en-GB" sz="1100" dirty="0">
                        <a:solidFill>
                          <a:srgbClr val="0F5494"/>
                        </a:solidFill>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96570">
                <a:tc>
                  <a:txBody>
                    <a:bodyPr/>
                    <a:lstStyle/>
                    <a:p>
                      <a:pPr>
                        <a:lnSpc>
                          <a:spcPct val="115000"/>
                        </a:lnSpc>
                        <a:spcAft>
                          <a:spcPts val="0"/>
                        </a:spcAft>
                      </a:pPr>
                      <a:r>
                        <a:rPr lang="en-GB" sz="1600" b="0" dirty="0">
                          <a:solidFill>
                            <a:srgbClr val="0F5494"/>
                          </a:solidFill>
                          <a:effectLst/>
                        </a:rPr>
                        <a:t>III   COSTS OF STAY</a:t>
                      </a:r>
                      <a:endParaRPr lang="en-GB" sz="1100" b="0" dirty="0">
                        <a:solidFill>
                          <a:srgbClr val="0F5494"/>
                        </a:solidFill>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15000"/>
                        </a:lnSpc>
                        <a:spcAft>
                          <a:spcPts val="0"/>
                        </a:spcAft>
                      </a:pPr>
                      <a:r>
                        <a:rPr lang="en-GB" sz="1600" dirty="0" smtClean="0">
                          <a:solidFill>
                            <a:srgbClr val="0F5494"/>
                          </a:solidFill>
                          <a:effectLst/>
                        </a:rPr>
                        <a:t>150.000,00</a:t>
                      </a:r>
                      <a:endParaRPr lang="en-GB" sz="1100" dirty="0">
                        <a:solidFill>
                          <a:srgbClr val="0F5494"/>
                        </a:solidFill>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15000"/>
                        </a:lnSpc>
                        <a:spcAft>
                          <a:spcPts val="0"/>
                        </a:spcAft>
                      </a:pPr>
                      <a:r>
                        <a:rPr lang="en-GB" sz="1600" dirty="0" smtClean="0">
                          <a:solidFill>
                            <a:srgbClr val="0F5494"/>
                          </a:solidFill>
                          <a:effectLst/>
                        </a:rPr>
                        <a:t>17,5%</a:t>
                      </a:r>
                      <a:endParaRPr lang="en-GB" sz="1100" dirty="0">
                        <a:solidFill>
                          <a:srgbClr val="0F5494"/>
                        </a:solidFill>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96570">
                <a:tc>
                  <a:txBody>
                    <a:bodyPr/>
                    <a:lstStyle/>
                    <a:p>
                      <a:pPr>
                        <a:lnSpc>
                          <a:spcPct val="115000"/>
                        </a:lnSpc>
                        <a:spcAft>
                          <a:spcPts val="0"/>
                        </a:spcAft>
                      </a:pPr>
                      <a:r>
                        <a:rPr lang="en-GB" sz="1600" dirty="0">
                          <a:solidFill>
                            <a:srgbClr val="0F5494"/>
                          </a:solidFill>
                          <a:effectLst/>
                        </a:rPr>
                        <a:t>IV   EQUIPMENT</a:t>
                      </a:r>
                      <a:endParaRPr lang="en-GB" sz="1100" dirty="0">
                        <a:solidFill>
                          <a:srgbClr val="0F5494"/>
                        </a:solidFill>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15000"/>
                        </a:lnSpc>
                        <a:spcAft>
                          <a:spcPts val="0"/>
                        </a:spcAft>
                      </a:pPr>
                      <a:r>
                        <a:rPr lang="en-GB" sz="1600" b="1" dirty="0" smtClean="0">
                          <a:solidFill>
                            <a:srgbClr val="0F5494"/>
                          </a:solidFill>
                          <a:effectLst/>
                        </a:rPr>
                        <a:t>160.000,00</a:t>
                      </a:r>
                      <a:endParaRPr lang="en-GB" sz="1100" b="1" dirty="0">
                        <a:solidFill>
                          <a:srgbClr val="0F5494"/>
                        </a:solidFill>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15000"/>
                        </a:lnSpc>
                        <a:spcAft>
                          <a:spcPts val="0"/>
                        </a:spcAft>
                      </a:pPr>
                      <a:r>
                        <a:rPr lang="en-GB" sz="1600" b="1" dirty="0" smtClean="0">
                          <a:solidFill>
                            <a:srgbClr val="0F5494"/>
                          </a:solidFill>
                          <a:effectLst/>
                        </a:rPr>
                        <a:t>19%</a:t>
                      </a:r>
                      <a:endParaRPr lang="en-GB" sz="1100" b="1" dirty="0">
                        <a:solidFill>
                          <a:srgbClr val="0F5494"/>
                        </a:solidFill>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96570">
                <a:tc>
                  <a:txBody>
                    <a:bodyPr/>
                    <a:lstStyle/>
                    <a:p>
                      <a:pPr>
                        <a:lnSpc>
                          <a:spcPct val="115000"/>
                        </a:lnSpc>
                        <a:spcAft>
                          <a:spcPts val="0"/>
                        </a:spcAft>
                      </a:pPr>
                      <a:r>
                        <a:rPr lang="en-GB" sz="1600">
                          <a:solidFill>
                            <a:srgbClr val="0F5494"/>
                          </a:solidFill>
                          <a:effectLst/>
                        </a:rPr>
                        <a:t>V    SUBCONTRACTING</a:t>
                      </a:r>
                      <a:endParaRPr lang="en-GB" sz="1100">
                        <a:solidFill>
                          <a:srgbClr val="0F5494"/>
                        </a:solidFill>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15000"/>
                        </a:lnSpc>
                        <a:spcAft>
                          <a:spcPts val="0"/>
                        </a:spcAft>
                      </a:pPr>
                      <a:r>
                        <a:rPr lang="en-GB" sz="1600" b="1" dirty="0">
                          <a:solidFill>
                            <a:srgbClr val="0F5494"/>
                          </a:solidFill>
                          <a:effectLst/>
                        </a:rPr>
                        <a:t>50.000,00</a:t>
                      </a:r>
                      <a:endParaRPr lang="en-GB" sz="1100" b="1" dirty="0">
                        <a:solidFill>
                          <a:srgbClr val="0F5494"/>
                        </a:solidFill>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15000"/>
                        </a:lnSpc>
                        <a:spcAft>
                          <a:spcPts val="0"/>
                        </a:spcAft>
                      </a:pPr>
                      <a:r>
                        <a:rPr lang="en-GB" sz="1600" b="1" dirty="0" smtClean="0">
                          <a:solidFill>
                            <a:srgbClr val="0F5494"/>
                          </a:solidFill>
                          <a:effectLst/>
                        </a:rPr>
                        <a:t>6%</a:t>
                      </a:r>
                      <a:endParaRPr lang="en-GB" sz="1100" b="1" dirty="0">
                        <a:solidFill>
                          <a:srgbClr val="0F5494"/>
                        </a:solidFill>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96570">
                <a:tc>
                  <a:txBody>
                    <a:bodyPr/>
                    <a:lstStyle/>
                    <a:p>
                      <a:pPr>
                        <a:lnSpc>
                          <a:spcPct val="115000"/>
                        </a:lnSpc>
                        <a:spcAft>
                          <a:spcPts val="0"/>
                        </a:spcAft>
                      </a:pPr>
                      <a:r>
                        <a:rPr lang="en-GB" sz="1600" dirty="0">
                          <a:solidFill>
                            <a:srgbClr val="0F5494"/>
                          </a:solidFill>
                          <a:effectLst/>
                        </a:rPr>
                        <a:t>TOTAL </a:t>
                      </a:r>
                      <a:r>
                        <a:rPr lang="en-GB" sz="1600" dirty="0" smtClean="0">
                          <a:solidFill>
                            <a:srgbClr val="0F5494"/>
                          </a:solidFill>
                          <a:effectLst/>
                        </a:rPr>
                        <a:t>GRANT (total </a:t>
                      </a:r>
                      <a:r>
                        <a:rPr lang="en-GB" sz="1600" dirty="0">
                          <a:solidFill>
                            <a:srgbClr val="0F5494"/>
                          </a:solidFill>
                          <a:effectLst/>
                        </a:rPr>
                        <a:t>I-V)</a:t>
                      </a:r>
                      <a:endParaRPr lang="en-GB" sz="1100" dirty="0">
                        <a:solidFill>
                          <a:srgbClr val="0F5494"/>
                        </a:solidFill>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15000"/>
                        </a:lnSpc>
                        <a:spcAft>
                          <a:spcPts val="0"/>
                        </a:spcAft>
                      </a:pPr>
                      <a:r>
                        <a:rPr lang="en-GB" sz="1600" b="1" dirty="0">
                          <a:solidFill>
                            <a:srgbClr val="0F5494"/>
                          </a:solidFill>
                          <a:effectLst/>
                        </a:rPr>
                        <a:t>850.000,00</a:t>
                      </a:r>
                      <a:endParaRPr lang="en-GB" sz="1100" b="1" dirty="0">
                        <a:solidFill>
                          <a:srgbClr val="0F5494"/>
                        </a:solidFill>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15000"/>
                        </a:lnSpc>
                        <a:spcAft>
                          <a:spcPts val="0"/>
                        </a:spcAft>
                      </a:pPr>
                      <a:r>
                        <a:rPr lang="en-GB" sz="1600" dirty="0">
                          <a:solidFill>
                            <a:srgbClr val="0F5494"/>
                          </a:solidFill>
                          <a:effectLst/>
                        </a:rPr>
                        <a:t> </a:t>
                      </a:r>
                      <a:endParaRPr lang="en-GB" sz="1100" dirty="0">
                        <a:solidFill>
                          <a:srgbClr val="0F5494"/>
                        </a:solidFill>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2" name="Slide Number Placeholder 1"/>
          <p:cNvSpPr>
            <a:spLocks noGrp="1"/>
          </p:cNvSpPr>
          <p:nvPr>
            <p:ph type="sldNum" sz="quarter" idx="12"/>
          </p:nvPr>
        </p:nvSpPr>
        <p:spPr/>
        <p:txBody>
          <a:bodyPr/>
          <a:lstStyle/>
          <a:p>
            <a:fld id="{14F0E55B-1EBF-4C63-9883-404455EB20A7}" type="slidenum">
              <a:rPr lang="en-GB" altLang="en-US" smtClean="0"/>
              <a:pPr/>
              <a:t>10</a:t>
            </a:fld>
            <a:endParaRPr lang="en-GB" altLang="en-US"/>
          </a:p>
        </p:txBody>
      </p:sp>
    </p:spTree>
    <p:extLst>
      <p:ext uri="{BB962C8B-B14F-4D97-AF65-F5344CB8AC3E}">
        <p14:creationId xmlns:p14="http://schemas.microsoft.com/office/powerpoint/2010/main" val="401714338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p:txBody>
          <a:bodyPr/>
          <a:lstStyle/>
          <a:p>
            <a:pPr algn="ctr"/>
            <a:r>
              <a:rPr lang="fr-BE" dirty="0" smtClean="0"/>
              <a:t/>
            </a:r>
            <a:br>
              <a:rPr lang="fr-BE" dirty="0" smtClean="0"/>
            </a:br>
            <a:r>
              <a:rPr lang="en-GB" altLang="en-US" dirty="0" smtClean="0"/>
              <a:t> </a:t>
            </a:r>
            <a:br>
              <a:rPr lang="en-GB" altLang="en-US" dirty="0" smtClean="0"/>
            </a:br>
            <a:r>
              <a:rPr lang="en-GB" altLang="en-US" dirty="0" smtClean="0"/>
              <a:t/>
            </a:r>
            <a:br>
              <a:rPr lang="en-GB" altLang="en-US" dirty="0" smtClean="0"/>
            </a:br>
            <a:r>
              <a:rPr lang="en-GB" altLang="en-US" sz="2300" kern="1200" dirty="0" smtClean="0">
                <a:solidFill>
                  <a:srgbClr val="FF0000"/>
                </a:solidFill>
              </a:rPr>
              <a:t>Modification to the budget</a:t>
            </a:r>
            <a:r>
              <a:rPr lang="en-GB" sz="2300" kern="1200" dirty="0" smtClean="0">
                <a:solidFill>
                  <a:srgbClr val="FF0000"/>
                </a:solidFill>
              </a:rPr>
              <a:t> </a:t>
            </a:r>
            <a:r>
              <a:rPr lang="en-GB" dirty="0"/>
              <a:t/>
            </a:r>
            <a:br>
              <a:rPr lang="en-GB" dirty="0"/>
            </a:br>
            <a:r>
              <a:rPr lang="en-GB" altLang="en-US" dirty="0" smtClean="0"/>
              <a:t/>
            </a:r>
            <a:br>
              <a:rPr lang="en-GB" altLang="en-US" dirty="0" smtClean="0"/>
            </a:br>
            <a:r>
              <a:rPr lang="en-GB" dirty="0" smtClean="0"/>
              <a:t/>
            </a:r>
            <a:br>
              <a:rPr lang="en-GB" dirty="0" smtClean="0"/>
            </a:br>
            <a:endParaRPr lang="en-US" altLang="en-US" dirty="0"/>
          </a:p>
        </p:txBody>
      </p:sp>
      <p:sp>
        <p:nvSpPr>
          <p:cNvPr id="83971" name="Rectangle 3"/>
          <p:cNvSpPr>
            <a:spLocks noGrp="1" noChangeArrowheads="1"/>
          </p:cNvSpPr>
          <p:nvPr>
            <p:ph type="body" idx="1"/>
          </p:nvPr>
        </p:nvSpPr>
        <p:spPr>
          <a:xfrm>
            <a:off x="457200" y="2276872"/>
            <a:ext cx="8229600" cy="4176463"/>
          </a:xfrm>
        </p:spPr>
        <p:txBody>
          <a:bodyPr/>
          <a:lstStyle/>
          <a:p>
            <a:pPr marL="0" indent="0">
              <a:buNone/>
            </a:pPr>
            <a:endParaRPr lang="fr-BE" sz="1600" dirty="0"/>
          </a:p>
          <a:p>
            <a:pPr marL="0" indent="0">
              <a:buNone/>
            </a:pPr>
            <a:r>
              <a:rPr lang="fr-BE" sz="1800" b="1" dirty="0" err="1" smtClean="0">
                <a:latin typeface="Verdana" panose="020B0604030504040204" pitchFamily="34" charset="0"/>
                <a:ea typeface="Verdana" panose="020B0604030504040204" pitchFamily="34" charset="0"/>
                <a:cs typeface="Verdana" panose="020B0604030504040204" pitchFamily="34" charset="0"/>
              </a:rPr>
              <a:t>Possibility</a:t>
            </a:r>
            <a:r>
              <a:rPr lang="fr-BE" sz="1800" b="1" dirty="0" smtClean="0">
                <a:latin typeface="Verdana" panose="020B0604030504040204" pitchFamily="34" charset="0"/>
                <a:ea typeface="Verdana" panose="020B0604030504040204" pitchFamily="34" charset="0"/>
                <a:cs typeface="Verdana" panose="020B0604030504040204" pitchFamily="34" charset="0"/>
              </a:rPr>
              <a:t> to </a:t>
            </a:r>
            <a:r>
              <a:rPr lang="fr-BE" sz="1800" b="1" dirty="0" err="1" smtClean="0">
                <a:latin typeface="Verdana" panose="020B0604030504040204" pitchFamily="34" charset="0"/>
                <a:ea typeface="Verdana" panose="020B0604030504040204" pitchFamily="34" charset="0"/>
                <a:cs typeface="Verdana" panose="020B0604030504040204" pitchFamily="34" charset="0"/>
              </a:rPr>
              <a:t>adjust</a:t>
            </a:r>
            <a:r>
              <a:rPr lang="fr-BE" sz="1800" b="1" dirty="0" smtClean="0">
                <a:latin typeface="Verdana" panose="020B0604030504040204" pitchFamily="34" charset="0"/>
                <a:ea typeface="Verdana" panose="020B0604030504040204" pitchFamily="34" charset="0"/>
                <a:cs typeface="Verdana" panose="020B0604030504040204" pitchFamily="34" charset="0"/>
              </a:rPr>
              <a:t> the </a:t>
            </a:r>
            <a:r>
              <a:rPr lang="fr-BE" sz="1800" b="1" dirty="0" err="1" smtClean="0">
                <a:latin typeface="Verdana" panose="020B0604030504040204" pitchFamily="34" charset="0"/>
                <a:ea typeface="Verdana" panose="020B0604030504040204" pitchFamily="34" charset="0"/>
                <a:cs typeface="Verdana" panose="020B0604030504040204" pitchFamily="34" charset="0"/>
              </a:rPr>
              <a:t>estimated</a:t>
            </a:r>
            <a:r>
              <a:rPr lang="fr-BE" sz="1800" b="1" dirty="0" smtClean="0">
                <a:latin typeface="Verdana" panose="020B0604030504040204" pitchFamily="34" charset="0"/>
                <a:ea typeface="Verdana" panose="020B0604030504040204" pitchFamily="34" charset="0"/>
                <a:cs typeface="Verdana" panose="020B0604030504040204" pitchFamily="34" charset="0"/>
              </a:rPr>
              <a:t> budget (</a:t>
            </a:r>
            <a:r>
              <a:rPr lang="fr-BE" sz="1800" b="1" dirty="0" err="1" smtClean="0">
                <a:latin typeface="Verdana" panose="020B0604030504040204" pitchFamily="34" charset="0"/>
                <a:ea typeface="Verdana" panose="020B0604030504040204" pitchFamily="34" charset="0"/>
                <a:cs typeface="Verdana" panose="020B0604030504040204" pitchFamily="34" charset="0"/>
              </a:rPr>
              <a:t>Annex</a:t>
            </a:r>
            <a:r>
              <a:rPr lang="fr-BE" sz="1800" b="1" dirty="0" smtClean="0">
                <a:latin typeface="Verdana" panose="020B0604030504040204" pitchFamily="34" charset="0"/>
                <a:ea typeface="Verdana" panose="020B0604030504040204" pitchFamily="34" charset="0"/>
                <a:cs typeface="Verdana" panose="020B0604030504040204" pitchFamily="34" charset="0"/>
              </a:rPr>
              <a:t> III) </a:t>
            </a:r>
            <a:r>
              <a:rPr lang="en-GB" altLang="en-US" sz="1800" b="1" dirty="0" smtClean="0">
                <a:latin typeface="Verdana" panose="020B0604030504040204" pitchFamily="34" charset="0"/>
                <a:ea typeface="Verdana" panose="020B0604030504040204" pitchFamily="34" charset="0"/>
                <a:cs typeface="Verdana" panose="020B0604030504040204" pitchFamily="34" charset="0"/>
              </a:rPr>
              <a:t>:</a:t>
            </a:r>
          </a:p>
          <a:p>
            <a:pPr>
              <a:buFontTx/>
              <a:buChar char="-"/>
            </a:pPr>
            <a:endParaRPr lang="en-GB" altLang="en-US" sz="1800" b="1" dirty="0" smtClean="0">
              <a:latin typeface="Verdana" panose="020B0604030504040204" pitchFamily="34" charset="0"/>
              <a:ea typeface="Verdana" panose="020B0604030504040204" pitchFamily="34" charset="0"/>
              <a:cs typeface="Verdana" panose="020B0604030504040204" pitchFamily="34" charset="0"/>
            </a:endParaRPr>
          </a:p>
          <a:p>
            <a:pPr marL="444500" indent="-444500">
              <a:buNone/>
            </a:pPr>
            <a:r>
              <a:rPr lang="en-GB" altLang="en-US" sz="1800" b="1" dirty="0" smtClean="0">
                <a:latin typeface="Verdana" panose="020B0604030504040204" pitchFamily="34" charset="0"/>
                <a:ea typeface="Verdana" panose="020B0604030504040204" pitchFamily="34" charset="0"/>
                <a:cs typeface="Verdana" panose="020B0604030504040204" pitchFamily="34" charset="0"/>
              </a:rPr>
              <a:t>1)  Increase up to 10% (even above </a:t>
            </a:r>
            <a:r>
              <a:rPr lang="en-GB" altLang="en-US" sz="1800" b="1" dirty="0">
                <a:latin typeface="Verdana" panose="020B0604030504040204" pitchFamily="34" charset="0"/>
                <a:ea typeface="Verdana" panose="020B0604030504040204" pitchFamily="34" charset="0"/>
                <a:cs typeface="Verdana" panose="020B0604030504040204" pitchFamily="34" charset="0"/>
              </a:rPr>
              <a:t>the </a:t>
            </a:r>
            <a:r>
              <a:rPr lang="en-GB" altLang="en-US" sz="1800" b="1" dirty="0" smtClean="0">
                <a:latin typeface="Verdana" panose="020B0604030504040204" pitchFamily="34" charset="0"/>
                <a:ea typeface="Verdana" panose="020B0604030504040204" pitchFamily="34" charset="0"/>
                <a:cs typeface="Verdana" panose="020B0604030504040204" pitchFamily="34" charset="0"/>
              </a:rPr>
              <a:t>ceilings for staff</a:t>
            </a:r>
            <a:r>
              <a:rPr lang="en-GB" altLang="en-US" sz="1800" b="1" dirty="0">
                <a:latin typeface="Verdana" panose="020B0604030504040204" pitchFamily="34" charset="0"/>
                <a:ea typeface="Verdana" panose="020B0604030504040204" pitchFamily="34" charset="0"/>
                <a:cs typeface="Verdana" panose="020B0604030504040204" pitchFamily="34" charset="0"/>
              </a:rPr>
              <a:t>, </a:t>
            </a:r>
            <a:r>
              <a:rPr lang="en-GB" altLang="en-US" sz="1800" b="1" dirty="0" smtClean="0">
                <a:latin typeface="Verdana" panose="020B0604030504040204" pitchFamily="34" charset="0"/>
                <a:ea typeface="Verdana" panose="020B0604030504040204" pitchFamily="34" charset="0"/>
                <a:cs typeface="Verdana" panose="020B0604030504040204" pitchFamily="34" charset="0"/>
              </a:rPr>
              <a:t>equipment </a:t>
            </a:r>
            <a:r>
              <a:rPr lang="en-GB" altLang="en-US" sz="1800" b="1" dirty="0">
                <a:latin typeface="Verdana" panose="020B0604030504040204" pitchFamily="34" charset="0"/>
                <a:ea typeface="Verdana" panose="020B0604030504040204" pitchFamily="34" charset="0"/>
                <a:cs typeface="Verdana" panose="020B0604030504040204" pitchFamily="34" charset="0"/>
              </a:rPr>
              <a:t>and s</a:t>
            </a:r>
            <a:r>
              <a:rPr lang="en-GB" altLang="en-US" sz="1800" b="1" dirty="0" smtClean="0">
                <a:latin typeface="Verdana" panose="020B0604030504040204" pitchFamily="34" charset="0"/>
                <a:ea typeface="Verdana" panose="020B0604030504040204" pitchFamily="34" charset="0"/>
                <a:cs typeface="Verdana" panose="020B0604030504040204" pitchFamily="34" charset="0"/>
              </a:rPr>
              <a:t>ubcontracting)</a:t>
            </a:r>
          </a:p>
          <a:p>
            <a:pPr marL="444500" indent="-444500">
              <a:buNone/>
            </a:pPr>
            <a:r>
              <a:rPr lang="en-GB" altLang="en-US" sz="1800" b="1" dirty="0" smtClean="0">
                <a:latin typeface="Verdana" panose="020B0604030504040204" pitchFamily="34" charset="0"/>
                <a:ea typeface="Verdana" panose="020B0604030504040204" pitchFamily="34" charset="0"/>
                <a:cs typeface="Verdana" panose="020B0604030504040204" pitchFamily="34" charset="0"/>
                <a:sym typeface="Wingdings" panose="05000000000000000000" pitchFamily="2" charset="2"/>
              </a:rPr>
              <a:t>	  </a:t>
            </a:r>
            <a:r>
              <a:rPr lang="en-GB" altLang="en-US" sz="1800" b="1" dirty="0" smtClean="0">
                <a:latin typeface="Verdana" panose="020B0604030504040204" pitchFamily="34" charset="0"/>
                <a:ea typeface="Verdana" panose="020B0604030504040204" pitchFamily="34" charset="0"/>
                <a:cs typeface="Verdana" panose="020B0604030504040204" pitchFamily="34" charset="0"/>
              </a:rPr>
              <a:t>no prior authorization</a:t>
            </a:r>
          </a:p>
          <a:p>
            <a:pPr marL="444500" indent="-444500">
              <a:buNone/>
            </a:pPr>
            <a:endParaRPr lang="en-GB" altLang="en-US" sz="1800" b="1" dirty="0" smtClean="0">
              <a:latin typeface="Verdana" panose="020B0604030504040204" pitchFamily="34" charset="0"/>
              <a:ea typeface="Verdana" panose="020B0604030504040204" pitchFamily="34" charset="0"/>
              <a:cs typeface="Verdana" panose="020B0604030504040204" pitchFamily="34" charset="0"/>
            </a:endParaRPr>
          </a:p>
          <a:p>
            <a:pPr marL="444500" indent="-444500">
              <a:buNone/>
            </a:pPr>
            <a:r>
              <a:rPr lang="en-GB" altLang="en-US" sz="1800" b="1" dirty="0" smtClean="0">
                <a:latin typeface="Verdana" panose="020B0604030504040204" pitchFamily="34" charset="0"/>
                <a:ea typeface="Verdana" panose="020B0604030504040204" pitchFamily="34" charset="0"/>
                <a:cs typeface="Verdana" panose="020B0604030504040204" pitchFamily="34" charset="0"/>
              </a:rPr>
              <a:t>2)  Increase  &gt; 10%  </a:t>
            </a:r>
            <a:r>
              <a:rPr lang="en-GB" altLang="en-US" sz="1800" b="1" dirty="0" smtClean="0">
                <a:latin typeface="Verdana" panose="020B0604030504040204" pitchFamily="34" charset="0"/>
                <a:ea typeface="Verdana" panose="020B0604030504040204" pitchFamily="34" charset="0"/>
                <a:cs typeface="Verdana" panose="020B0604030504040204" pitchFamily="34" charset="0"/>
                <a:sym typeface="Wingdings" panose="05000000000000000000" pitchFamily="2" charset="2"/>
              </a:rPr>
              <a:t>  </a:t>
            </a:r>
            <a:r>
              <a:rPr lang="en-GB" altLang="en-US" sz="1800" b="1" dirty="0" smtClean="0">
                <a:latin typeface="Verdana" panose="020B0604030504040204" pitchFamily="34" charset="0"/>
                <a:ea typeface="Verdana" panose="020B0604030504040204" pitchFamily="34" charset="0"/>
                <a:cs typeface="Verdana" panose="020B0604030504040204" pitchFamily="34" charset="0"/>
              </a:rPr>
              <a:t>Legal amendment is needed</a:t>
            </a:r>
          </a:p>
          <a:p>
            <a:pPr marL="444500" indent="-444500">
              <a:buNone/>
            </a:pPr>
            <a:r>
              <a:rPr lang="en-GB" altLang="en-US" sz="1800" b="1" dirty="0" smtClean="0">
                <a:latin typeface="Verdana" panose="020B0604030504040204" pitchFamily="34" charset="0"/>
                <a:ea typeface="Verdana" panose="020B0604030504040204" pitchFamily="34" charset="0"/>
                <a:cs typeface="Verdana" panose="020B0604030504040204" pitchFamily="34" charset="0"/>
              </a:rPr>
              <a:t>	The </a:t>
            </a:r>
            <a:r>
              <a:rPr lang="en-GB" altLang="en-US" sz="1800" b="1" dirty="0">
                <a:latin typeface="Verdana" panose="020B0604030504040204" pitchFamily="34" charset="0"/>
                <a:ea typeface="Verdana" panose="020B0604030504040204" pitchFamily="34" charset="0"/>
                <a:cs typeface="Verdana" panose="020B0604030504040204" pitchFamily="34" charset="0"/>
              </a:rPr>
              <a:t>ceilings (for staff, equipment and subcontracting) </a:t>
            </a:r>
            <a:r>
              <a:rPr lang="en-GB" altLang="en-US" sz="1800" b="1" u="sng" dirty="0" smtClean="0">
                <a:latin typeface="Verdana" panose="020B0604030504040204" pitchFamily="34" charset="0"/>
                <a:ea typeface="Verdana" panose="020B0604030504040204" pitchFamily="34" charset="0"/>
                <a:cs typeface="Verdana" panose="020B0604030504040204" pitchFamily="34" charset="0"/>
              </a:rPr>
              <a:t>cannot </a:t>
            </a:r>
            <a:r>
              <a:rPr lang="en-GB" altLang="en-US" sz="1800" b="1" u="sng" dirty="0">
                <a:latin typeface="Verdana" panose="020B0604030504040204" pitchFamily="34" charset="0"/>
                <a:ea typeface="Verdana" panose="020B0604030504040204" pitchFamily="34" charset="0"/>
                <a:cs typeface="Verdana" panose="020B0604030504040204" pitchFamily="34" charset="0"/>
              </a:rPr>
              <a:t>be exceeded</a:t>
            </a:r>
            <a:r>
              <a:rPr lang="en-GB" altLang="en-US" sz="1800" b="1" dirty="0" smtClean="0">
                <a:latin typeface="Verdana" panose="020B0604030504040204" pitchFamily="34" charset="0"/>
                <a:ea typeface="Verdana" panose="020B0604030504040204" pitchFamily="34" charset="0"/>
                <a:cs typeface="Verdana" panose="020B0604030504040204" pitchFamily="34" charset="0"/>
              </a:rPr>
              <a:t>.</a:t>
            </a:r>
          </a:p>
          <a:p>
            <a:pPr>
              <a:buFontTx/>
              <a:buChar char="-"/>
            </a:pPr>
            <a:endParaRPr lang="fr-BE" altLang="en-US" sz="1600" dirty="0">
              <a:solidFill>
                <a:srgbClr val="003399"/>
              </a:solidFill>
              <a:latin typeface="Tahoma" charset="0"/>
            </a:endParaRPr>
          </a:p>
          <a:p>
            <a:pPr marL="0" indent="0">
              <a:buFontTx/>
              <a:buChar char="-"/>
            </a:pPr>
            <a:endParaRPr lang="fr-BE" sz="1600" dirty="0"/>
          </a:p>
        </p:txBody>
      </p:sp>
      <p:sp>
        <p:nvSpPr>
          <p:cNvPr id="2" name="Slide Number Placeholder 1"/>
          <p:cNvSpPr>
            <a:spLocks noGrp="1"/>
          </p:cNvSpPr>
          <p:nvPr>
            <p:ph type="sldNum" sz="quarter" idx="12"/>
          </p:nvPr>
        </p:nvSpPr>
        <p:spPr/>
        <p:txBody>
          <a:bodyPr/>
          <a:lstStyle/>
          <a:p>
            <a:fld id="{14F0E55B-1EBF-4C63-9883-404455EB20A7}" type="slidenum">
              <a:rPr lang="en-GB" altLang="en-US" smtClean="0"/>
              <a:pPr/>
              <a:t>11</a:t>
            </a:fld>
            <a:endParaRPr lang="en-GB" altLang="en-US"/>
          </a:p>
        </p:txBody>
      </p:sp>
    </p:spTree>
    <p:extLst>
      <p:ext uri="{BB962C8B-B14F-4D97-AF65-F5344CB8AC3E}">
        <p14:creationId xmlns:p14="http://schemas.microsoft.com/office/powerpoint/2010/main" val="70979346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body" idx="1"/>
          </p:nvPr>
        </p:nvSpPr>
        <p:spPr>
          <a:xfrm>
            <a:off x="457200" y="1628800"/>
            <a:ext cx="8229600" cy="4608511"/>
          </a:xfrm>
        </p:spPr>
        <p:txBody>
          <a:bodyPr/>
          <a:lstStyle/>
          <a:p>
            <a:pPr lvl="0"/>
            <a:endParaRPr lang="en-GB" sz="2300" dirty="0"/>
          </a:p>
          <a:p>
            <a:pPr marL="457200" lvl="1" indent="0">
              <a:buNone/>
            </a:pPr>
            <a:r>
              <a:rPr lang="en-GB" sz="2500" b="1" dirty="0" smtClean="0"/>
              <a:t>         </a:t>
            </a:r>
            <a:endParaRPr lang="en-GB" sz="2300" dirty="0"/>
          </a:p>
        </p:txBody>
      </p:sp>
      <p:sp>
        <p:nvSpPr>
          <p:cNvPr id="3" name="Rectangle 1"/>
          <p:cNvSpPr>
            <a:spLocks noChangeArrowheads="1"/>
          </p:cNvSpPr>
          <p:nvPr/>
        </p:nvSpPr>
        <p:spPr bwMode="auto">
          <a:xfrm>
            <a:off x="933500" y="1328068"/>
            <a:ext cx="7200800" cy="7540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ctr"/>
            <a:r>
              <a:rPr lang="en-GB" altLang="en-US" sz="2300" b="1" i="1" dirty="0" smtClean="0">
                <a:solidFill>
                  <a:srgbClr val="FF0000"/>
                </a:solidFill>
                <a:latin typeface="+mj-lt"/>
                <a:ea typeface="+mj-ea"/>
                <a:cs typeface="+mj-cs"/>
              </a:rPr>
              <a:t>Modification to the Budget</a:t>
            </a:r>
            <a:endParaRPr lang="en-GB" sz="2000" dirty="0" smtClean="0">
              <a:solidFill>
                <a:srgbClr val="FF0000"/>
              </a:solidFill>
            </a:endParaRPr>
          </a:p>
          <a:p>
            <a:pPr algn="ctr"/>
            <a:r>
              <a:rPr lang="fr-BE" altLang="en-US" sz="2000" b="1" dirty="0" err="1" smtClean="0">
                <a:solidFill>
                  <a:srgbClr val="FF0000"/>
                </a:solidFill>
                <a:latin typeface="Arial" pitchFamily="34" charset="0"/>
                <a:cs typeface="Arial" pitchFamily="34" charset="0"/>
              </a:rPr>
              <a:t>Example</a:t>
            </a:r>
            <a:r>
              <a:rPr lang="fr-BE" altLang="en-US" sz="2000" b="1" dirty="0" smtClean="0">
                <a:solidFill>
                  <a:srgbClr val="FF0000"/>
                </a:solidFill>
                <a:latin typeface="Arial" pitchFamily="34" charset="0"/>
                <a:cs typeface="Arial" pitchFamily="34" charset="0"/>
              </a:rPr>
              <a:t> 1 = NO </a:t>
            </a:r>
            <a:r>
              <a:rPr lang="fr-BE" altLang="en-US" sz="2000" b="1" dirty="0" err="1" smtClean="0">
                <a:solidFill>
                  <a:srgbClr val="FF0000"/>
                </a:solidFill>
                <a:latin typeface="Arial" pitchFamily="34" charset="0"/>
                <a:cs typeface="Arial" pitchFamily="34" charset="0"/>
              </a:rPr>
              <a:t>legal</a:t>
            </a:r>
            <a:r>
              <a:rPr lang="fr-BE" altLang="en-US" sz="2000" b="1" dirty="0" smtClean="0">
                <a:solidFill>
                  <a:srgbClr val="FF0000"/>
                </a:solidFill>
                <a:latin typeface="Arial" pitchFamily="34" charset="0"/>
                <a:cs typeface="Arial" pitchFamily="34" charset="0"/>
              </a:rPr>
              <a:t> </a:t>
            </a:r>
            <a:r>
              <a:rPr lang="fr-BE" altLang="en-US" sz="2000" b="1" dirty="0" err="1" smtClean="0">
                <a:solidFill>
                  <a:srgbClr val="FF0000"/>
                </a:solidFill>
                <a:latin typeface="Arial" pitchFamily="34" charset="0"/>
                <a:cs typeface="Arial" pitchFamily="34" charset="0"/>
              </a:rPr>
              <a:t>amendment</a:t>
            </a:r>
            <a:endParaRPr kumimoji="0" lang="en-GB" altLang="en-US" sz="18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4235848814"/>
              </p:ext>
            </p:extLst>
          </p:nvPr>
        </p:nvGraphicFramePr>
        <p:xfrm>
          <a:off x="540066" y="2492375"/>
          <a:ext cx="8063868" cy="3576005"/>
        </p:xfrm>
        <a:graphic>
          <a:graphicData uri="http://schemas.openxmlformats.org/drawingml/2006/table">
            <a:tbl>
              <a:tblPr firstRow="1" firstCol="1" bandRow="1">
                <a:tableStyleId>{5C22544A-7EE6-4342-B048-85BDC9FD1C3A}</a:tableStyleId>
              </a:tblPr>
              <a:tblGrid>
                <a:gridCol w="2876913"/>
                <a:gridCol w="1285248"/>
                <a:gridCol w="961808"/>
                <a:gridCol w="1160412"/>
                <a:gridCol w="939678"/>
                <a:gridCol w="839809"/>
              </a:tblGrid>
              <a:tr h="751742">
                <a:tc>
                  <a:txBody>
                    <a:bodyPr/>
                    <a:lstStyle/>
                    <a:p>
                      <a:pPr>
                        <a:lnSpc>
                          <a:spcPct val="115000"/>
                        </a:lnSpc>
                        <a:spcAft>
                          <a:spcPts val="0"/>
                        </a:spcAft>
                      </a:pPr>
                      <a:r>
                        <a:rPr lang="en-GB" sz="1400" dirty="0">
                          <a:solidFill>
                            <a:srgbClr val="0F5494"/>
                          </a:solidFill>
                          <a:effectLst/>
                        </a:rPr>
                        <a:t> </a:t>
                      </a:r>
                      <a:endParaRPr lang="en-GB" sz="1000" dirty="0">
                        <a:solidFill>
                          <a:srgbClr val="0F5494"/>
                        </a:solidFill>
                        <a:effectLst/>
                        <a:latin typeface="Calibri"/>
                        <a:ea typeface="Calibri"/>
                        <a:cs typeface="Times New Roman"/>
                      </a:endParaRPr>
                    </a:p>
                  </a:txBody>
                  <a:tcPr marL="61283" marR="6128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GB" sz="1400" dirty="0">
                          <a:solidFill>
                            <a:srgbClr val="0F5494"/>
                          </a:solidFill>
                          <a:effectLst/>
                        </a:rPr>
                        <a:t>EUR</a:t>
                      </a:r>
                      <a:endParaRPr lang="en-GB" sz="1000" dirty="0">
                        <a:solidFill>
                          <a:srgbClr val="0F5494"/>
                        </a:solidFill>
                        <a:effectLst/>
                        <a:latin typeface="Calibri"/>
                        <a:ea typeface="Calibri"/>
                        <a:cs typeface="Times New Roman"/>
                      </a:endParaRPr>
                    </a:p>
                  </a:txBody>
                  <a:tcPr marL="61283" marR="61283" marT="0"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GB" sz="1400" dirty="0">
                          <a:solidFill>
                            <a:srgbClr val="0F5494"/>
                          </a:solidFill>
                          <a:effectLst/>
                        </a:rPr>
                        <a:t>Budget transfer</a:t>
                      </a:r>
                      <a:endParaRPr lang="en-GB" sz="1000" dirty="0">
                        <a:solidFill>
                          <a:srgbClr val="0F5494"/>
                        </a:solidFill>
                        <a:effectLst/>
                        <a:latin typeface="Calibri"/>
                        <a:ea typeface="Calibri"/>
                        <a:cs typeface="Times New Roman"/>
                      </a:endParaRPr>
                    </a:p>
                  </a:txBody>
                  <a:tcPr marL="61283" marR="61283" marT="0"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GB" sz="1400" dirty="0">
                          <a:solidFill>
                            <a:srgbClr val="FF0000"/>
                          </a:solidFill>
                          <a:effectLst/>
                        </a:rPr>
                        <a:t>% of budget heading</a:t>
                      </a:r>
                      <a:endParaRPr lang="en-GB" sz="1000" dirty="0">
                        <a:solidFill>
                          <a:srgbClr val="FF0000"/>
                        </a:solidFill>
                        <a:effectLst/>
                        <a:latin typeface="Calibri"/>
                        <a:ea typeface="Calibri"/>
                        <a:cs typeface="Times New Roman"/>
                      </a:endParaRPr>
                    </a:p>
                  </a:txBody>
                  <a:tcPr marL="61283" marR="6128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GB" sz="1400">
                          <a:solidFill>
                            <a:srgbClr val="0F5494"/>
                          </a:solidFill>
                          <a:effectLst/>
                        </a:rPr>
                        <a:t>result</a:t>
                      </a:r>
                      <a:endParaRPr lang="en-GB" sz="1000">
                        <a:solidFill>
                          <a:srgbClr val="0F5494"/>
                        </a:solidFill>
                        <a:effectLst/>
                        <a:latin typeface="Calibri"/>
                        <a:ea typeface="Calibri"/>
                        <a:cs typeface="Times New Roman"/>
                      </a:endParaRPr>
                    </a:p>
                  </a:txBody>
                  <a:tcPr marL="61283" marR="6128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GB" sz="1400" dirty="0">
                          <a:solidFill>
                            <a:srgbClr val="FF0000"/>
                          </a:solidFill>
                          <a:effectLst/>
                        </a:rPr>
                        <a:t>% of total grant</a:t>
                      </a:r>
                      <a:endParaRPr lang="en-GB" sz="1000" dirty="0">
                        <a:solidFill>
                          <a:srgbClr val="FF0000"/>
                        </a:solidFill>
                        <a:effectLst/>
                        <a:latin typeface="Calibri"/>
                        <a:ea typeface="Calibri"/>
                        <a:cs typeface="Times New Roman"/>
                      </a:endParaRPr>
                    </a:p>
                  </a:txBody>
                  <a:tcPr marL="61283" marR="6128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01162">
                <a:tc>
                  <a:txBody>
                    <a:bodyPr/>
                    <a:lstStyle/>
                    <a:p>
                      <a:pPr>
                        <a:lnSpc>
                          <a:spcPct val="115000"/>
                        </a:lnSpc>
                        <a:spcAft>
                          <a:spcPts val="0"/>
                        </a:spcAft>
                      </a:pPr>
                      <a:r>
                        <a:rPr lang="en-GB" sz="1400" dirty="0">
                          <a:solidFill>
                            <a:srgbClr val="0F5494"/>
                          </a:solidFill>
                          <a:effectLst/>
                        </a:rPr>
                        <a:t>I      STAFF COSTS</a:t>
                      </a:r>
                      <a:endParaRPr lang="en-GB" sz="1000" dirty="0">
                        <a:solidFill>
                          <a:srgbClr val="0F5494"/>
                        </a:solidFill>
                        <a:effectLst/>
                        <a:latin typeface="Calibri"/>
                        <a:ea typeface="Calibri"/>
                        <a:cs typeface="Times New Roman"/>
                      </a:endParaRPr>
                    </a:p>
                  </a:txBody>
                  <a:tcPr marL="61283" marR="6128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GB" sz="1400" dirty="0" smtClean="0">
                          <a:solidFill>
                            <a:srgbClr val="0F5494"/>
                          </a:solidFill>
                          <a:effectLst/>
                        </a:rPr>
                        <a:t>340.000</a:t>
                      </a:r>
                      <a:endParaRPr lang="en-GB" sz="1000" dirty="0">
                        <a:solidFill>
                          <a:srgbClr val="0F5494"/>
                        </a:solidFill>
                        <a:effectLst/>
                        <a:latin typeface="Calibri"/>
                        <a:ea typeface="Calibri"/>
                        <a:cs typeface="Times New Roman"/>
                      </a:endParaRPr>
                    </a:p>
                  </a:txBody>
                  <a:tcPr marL="61283" marR="61283" marT="0"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endParaRPr lang="en-GB" sz="1000" dirty="0">
                        <a:solidFill>
                          <a:srgbClr val="0F5494"/>
                        </a:solidFill>
                        <a:effectLst/>
                        <a:latin typeface="Calibri"/>
                        <a:ea typeface="Calibri"/>
                        <a:cs typeface="Times New Roman"/>
                      </a:endParaRPr>
                    </a:p>
                  </a:txBody>
                  <a:tcPr marL="61283" marR="61283" marT="0"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endParaRPr lang="en-GB" sz="1000" dirty="0">
                        <a:solidFill>
                          <a:srgbClr val="FF0000"/>
                        </a:solidFill>
                        <a:effectLst/>
                        <a:latin typeface="Calibri"/>
                        <a:ea typeface="Calibri"/>
                        <a:cs typeface="Times New Roman"/>
                      </a:endParaRPr>
                    </a:p>
                  </a:txBody>
                  <a:tcPr marL="61283" marR="6128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GB" sz="1400" dirty="0" smtClean="0">
                          <a:solidFill>
                            <a:srgbClr val="0F5494"/>
                          </a:solidFill>
                          <a:effectLst/>
                        </a:rPr>
                        <a:t>340.000</a:t>
                      </a:r>
                      <a:endParaRPr lang="en-GB" sz="1000" dirty="0">
                        <a:solidFill>
                          <a:srgbClr val="0F5494"/>
                        </a:solidFill>
                        <a:effectLst/>
                        <a:latin typeface="Calibri"/>
                        <a:ea typeface="Calibri"/>
                        <a:cs typeface="Times New Roman"/>
                      </a:endParaRPr>
                    </a:p>
                  </a:txBody>
                  <a:tcPr marL="61283" marR="6128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latinLnBrk="0" hangingPunct="1">
                        <a:lnSpc>
                          <a:spcPct val="115000"/>
                        </a:lnSpc>
                        <a:spcAft>
                          <a:spcPts val="0"/>
                        </a:spcAft>
                      </a:pPr>
                      <a:r>
                        <a:rPr lang="en-GB" sz="1400" kern="1200" dirty="0" smtClean="0">
                          <a:solidFill>
                            <a:srgbClr val="0F5494"/>
                          </a:solidFill>
                          <a:effectLst/>
                          <a:latin typeface="+mn-lt"/>
                          <a:ea typeface="+mn-ea"/>
                          <a:cs typeface="+mn-cs"/>
                        </a:rPr>
                        <a:t>40%</a:t>
                      </a:r>
                      <a:endParaRPr lang="en-GB" sz="1400" kern="1200" dirty="0">
                        <a:solidFill>
                          <a:srgbClr val="0F5494"/>
                        </a:solidFill>
                        <a:effectLst/>
                        <a:latin typeface="+mn-lt"/>
                        <a:ea typeface="+mn-ea"/>
                        <a:cs typeface="+mn-cs"/>
                      </a:endParaRPr>
                    </a:p>
                  </a:txBody>
                  <a:tcPr marL="61283" marR="6128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43737">
                <a:tc>
                  <a:txBody>
                    <a:bodyPr/>
                    <a:lstStyle/>
                    <a:p>
                      <a:pPr>
                        <a:lnSpc>
                          <a:spcPct val="115000"/>
                        </a:lnSpc>
                        <a:spcAft>
                          <a:spcPts val="0"/>
                        </a:spcAft>
                      </a:pPr>
                      <a:r>
                        <a:rPr lang="en-GB" sz="1400">
                          <a:solidFill>
                            <a:srgbClr val="0F5494"/>
                          </a:solidFill>
                          <a:effectLst/>
                        </a:rPr>
                        <a:t>II    TRAVEL COSTS</a:t>
                      </a:r>
                      <a:endParaRPr lang="en-GB" sz="1000">
                        <a:solidFill>
                          <a:srgbClr val="0F5494"/>
                        </a:solidFill>
                        <a:effectLst/>
                        <a:latin typeface="Calibri"/>
                        <a:ea typeface="Calibri"/>
                        <a:cs typeface="Times New Roman"/>
                      </a:endParaRPr>
                    </a:p>
                  </a:txBody>
                  <a:tcPr marL="61283" marR="6128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GB" sz="1400" dirty="0" smtClean="0">
                          <a:solidFill>
                            <a:srgbClr val="0F5494"/>
                          </a:solidFill>
                          <a:effectLst/>
                        </a:rPr>
                        <a:t>150.000</a:t>
                      </a:r>
                      <a:endParaRPr lang="en-GB" sz="1000" dirty="0">
                        <a:solidFill>
                          <a:srgbClr val="0F5494"/>
                        </a:solidFill>
                        <a:effectLst/>
                        <a:latin typeface="Calibri"/>
                        <a:ea typeface="Calibri"/>
                        <a:cs typeface="Times New Roman"/>
                      </a:endParaRPr>
                    </a:p>
                  </a:txBody>
                  <a:tcPr marL="61283" marR="61283" marT="0"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GB" sz="1400">
                          <a:solidFill>
                            <a:srgbClr val="0F5494"/>
                          </a:solidFill>
                          <a:effectLst/>
                        </a:rPr>
                        <a:t> </a:t>
                      </a:r>
                      <a:endParaRPr lang="en-GB" sz="1000">
                        <a:solidFill>
                          <a:srgbClr val="0F5494"/>
                        </a:solidFill>
                        <a:effectLst/>
                        <a:latin typeface="Calibri"/>
                        <a:ea typeface="Calibri"/>
                        <a:cs typeface="Times New Roman"/>
                      </a:endParaRPr>
                    </a:p>
                  </a:txBody>
                  <a:tcPr marL="61283" marR="61283" marT="0"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GB" sz="1400">
                          <a:solidFill>
                            <a:srgbClr val="0F5494"/>
                          </a:solidFill>
                          <a:effectLst/>
                        </a:rPr>
                        <a:t> </a:t>
                      </a:r>
                      <a:endParaRPr lang="en-GB" sz="1000">
                        <a:solidFill>
                          <a:srgbClr val="0F5494"/>
                        </a:solidFill>
                        <a:effectLst/>
                        <a:latin typeface="Calibri"/>
                        <a:ea typeface="Calibri"/>
                        <a:cs typeface="Times New Roman"/>
                      </a:endParaRPr>
                    </a:p>
                  </a:txBody>
                  <a:tcPr marL="61283" marR="6128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GB" sz="1400" dirty="0" smtClean="0">
                          <a:solidFill>
                            <a:srgbClr val="0F5494"/>
                          </a:solidFill>
                          <a:effectLst/>
                        </a:rPr>
                        <a:t>150.000</a:t>
                      </a:r>
                      <a:endParaRPr lang="en-GB" sz="1000" dirty="0">
                        <a:solidFill>
                          <a:srgbClr val="0F5494"/>
                        </a:solidFill>
                        <a:effectLst/>
                        <a:latin typeface="Calibri"/>
                        <a:ea typeface="Calibri"/>
                        <a:cs typeface="Times New Roman"/>
                      </a:endParaRPr>
                    </a:p>
                  </a:txBody>
                  <a:tcPr marL="61283" marR="6128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GB" sz="1400" dirty="0" smtClean="0">
                          <a:solidFill>
                            <a:srgbClr val="0F5494"/>
                          </a:solidFill>
                          <a:effectLst/>
                        </a:rPr>
                        <a:t>17,5%</a:t>
                      </a:r>
                      <a:endParaRPr lang="en-GB" sz="1000" dirty="0">
                        <a:solidFill>
                          <a:srgbClr val="0F5494"/>
                        </a:solidFill>
                        <a:effectLst/>
                        <a:latin typeface="Calibri"/>
                        <a:ea typeface="Calibri"/>
                        <a:cs typeface="Times New Roman"/>
                      </a:endParaRPr>
                    </a:p>
                  </a:txBody>
                  <a:tcPr marL="61283" marR="6128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43737">
                <a:tc>
                  <a:txBody>
                    <a:bodyPr/>
                    <a:lstStyle/>
                    <a:p>
                      <a:pPr>
                        <a:lnSpc>
                          <a:spcPct val="115000"/>
                        </a:lnSpc>
                        <a:spcAft>
                          <a:spcPts val="0"/>
                        </a:spcAft>
                      </a:pPr>
                      <a:r>
                        <a:rPr lang="en-GB" sz="1400">
                          <a:solidFill>
                            <a:srgbClr val="0F5494"/>
                          </a:solidFill>
                          <a:effectLst/>
                        </a:rPr>
                        <a:t>III   COSTS OF STAY</a:t>
                      </a:r>
                      <a:endParaRPr lang="en-GB" sz="1000">
                        <a:solidFill>
                          <a:srgbClr val="0F5494"/>
                        </a:solidFill>
                        <a:effectLst/>
                        <a:latin typeface="Calibri"/>
                        <a:ea typeface="Calibri"/>
                        <a:cs typeface="Times New Roman"/>
                      </a:endParaRPr>
                    </a:p>
                  </a:txBody>
                  <a:tcPr marL="61283" marR="6128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GB" sz="1400" dirty="0" smtClean="0">
                          <a:solidFill>
                            <a:srgbClr val="0F5494"/>
                          </a:solidFill>
                          <a:effectLst/>
                        </a:rPr>
                        <a:t>150.000</a:t>
                      </a:r>
                      <a:endParaRPr lang="en-GB" sz="1000" dirty="0">
                        <a:solidFill>
                          <a:srgbClr val="0F5494"/>
                        </a:solidFill>
                        <a:effectLst/>
                        <a:latin typeface="Calibri"/>
                        <a:ea typeface="Calibri"/>
                        <a:cs typeface="Times New Roman"/>
                      </a:endParaRPr>
                    </a:p>
                  </a:txBody>
                  <a:tcPr marL="61283" marR="61283" marT="0"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GB" sz="1400" dirty="0">
                          <a:solidFill>
                            <a:srgbClr val="0F5494"/>
                          </a:solidFill>
                          <a:effectLst/>
                        </a:rPr>
                        <a:t>-</a:t>
                      </a:r>
                      <a:r>
                        <a:rPr lang="en-GB" sz="1400" dirty="0" smtClean="0">
                          <a:solidFill>
                            <a:srgbClr val="0F5494"/>
                          </a:solidFill>
                          <a:effectLst/>
                        </a:rPr>
                        <a:t>10.000</a:t>
                      </a:r>
                      <a:endParaRPr lang="en-GB" sz="1000" dirty="0">
                        <a:solidFill>
                          <a:srgbClr val="0F5494"/>
                        </a:solidFill>
                        <a:effectLst/>
                        <a:latin typeface="Calibri"/>
                        <a:ea typeface="Calibri"/>
                        <a:cs typeface="Times New Roman"/>
                      </a:endParaRPr>
                    </a:p>
                  </a:txBody>
                  <a:tcPr marL="61283" marR="61283" marT="0"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GB" sz="1400">
                          <a:solidFill>
                            <a:srgbClr val="0F5494"/>
                          </a:solidFill>
                          <a:effectLst/>
                        </a:rPr>
                        <a:t> </a:t>
                      </a:r>
                      <a:endParaRPr lang="en-GB" sz="1000">
                        <a:solidFill>
                          <a:srgbClr val="0F5494"/>
                        </a:solidFill>
                        <a:effectLst/>
                        <a:latin typeface="Calibri"/>
                        <a:ea typeface="Calibri"/>
                        <a:cs typeface="Times New Roman"/>
                      </a:endParaRPr>
                    </a:p>
                  </a:txBody>
                  <a:tcPr marL="61283" marR="6128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GB" sz="1400" dirty="0" smtClean="0">
                          <a:solidFill>
                            <a:srgbClr val="0F5494"/>
                          </a:solidFill>
                          <a:effectLst/>
                        </a:rPr>
                        <a:t>140.000</a:t>
                      </a:r>
                      <a:endParaRPr lang="en-GB" sz="1000" dirty="0">
                        <a:solidFill>
                          <a:srgbClr val="0F5494"/>
                        </a:solidFill>
                        <a:effectLst/>
                        <a:latin typeface="Calibri"/>
                        <a:ea typeface="Calibri"/>
                        <a:cs typeface="Times New Roman"/>
                      </a:endParaRPr>
                    </a:p>
                  </a:txBody>
                  <a:tcPr marL="61283" marR="6128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GB" sz="1400" dirty="0" smtClean="0">
                          <a:solidFill>
                            <a:srgbClr val="0F5494"/>
                          </a:solidFill>
                          <a:effectLst/>
                        </a:rPr>
                        <a:t>16,5%</a:t>
                      </a:r>
                      <a:endParaRPr lang="en-GB" sz="1000" dirty="0">
                        <a:solidFill>
                          <a:srgbClr val="0F5494"/>
                        </a:solidFill>
                        <a:effectLst/>
                        <a:latin typeface="Calibri"/>
                        <a:ea typeface="Calibri"/>
                        <a:cs typeface="Times New Roman"/>
                      </a:endParaRPr>
                    </a:p>
                  </a:txBody>
                  <a:tcPr marL="61283" marR="6128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43737">
                <a:tc>
                  <a:txBody>
                    <a:bodyPr/>
                    <a:lstStyle/>
                    <a:p>
                      <a:pPr>
                        <a:lnSpc>
                          <a:spcPct val="115000"/>
                        </a:lnSpc>
                        <a:spcAft>
                          <a:spcPts val="0"/>
                        </a:spcAft>
                      </a:pPr>
                      <a:r>
                        <a:rPr lang="en-GB" sz="1400">
                          <a:solidFill>
                            <a:srgbClr val="0F5494"/>
                          </a:solidFill>
                          <a:effectLst/>
                        </a:rPr>
                        <a:t>IV   EQUIPMENT</a:t>
                      </a:r>
                      <a:endParaRPr lang="en-GB" sz="1000">
                        <a:solidFill>
                          <a:srgbClr val="0F5494"/>
                        </a:solidFill>
                        <a:effectLst/>
                        <a:latin typeface="Calibri"/>
                        <a:ea typeface="Calibri"/>
                        <a:cs typeface="Times New Roman"/>
                      </a:endParaRPr>
                    </a:p>
                  </a:txBody>
                  <a:tcPr marL="61283" marR="6128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GB" sz="1400" dirty="0" smtClean="0">
                          <a:solidFill>
                            <a:srgbClr val="0F5494"/>
                          </a:solidFill>
                          <a:effectLst/>
                        </a:rPr>
                        <a:t>160.000</a:t>
                      </a:r>
                      <a:endParaRPr lang="en-GB" sz="1000" dirty="0">
                        <a:solidFill>
                          <a:srgbClr val="0F5494"/>
                        </a:solidFill>
                        <a:effectLst/>
                        <a:latin typeface="Calibri"/>
                        <a:ea typeface="Calibri"/>
                        <a:cs typeface="Times New Roman"/>
                      </a:endParaRPr>
                    </a:p>
                  </a:txBody>
                  <a:tcPr marL="61283" marR="61283" marT="0"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GB" sz="1400" dirty="0" smtClean="0">
                          <a:solidFill>
                            <a:srgbClr val="0F5494"/>
                          </a:solidFill>
                          <a:effectLst/>
                        </a:rPr>
                        <a:t>+10.000</a:t>
                      </a:r>
                      <a:endParaRPr lang="en-GB" sz="1000" dirty="0">
                        <a:solidFill>
                          <a:srgbClr val="0F5494"/>
                        </a:solidFill>
                        <a:effectLst/>
                        <a:latin typeface="Calibri"/>
                        <a:ea typeface="Calibri"/>
                        <a:cs typeface="Times New Roman"/>
                      </a:endParaRPr>
                    </a:p>
                  </a:txBody>
                  <a:tcPr marL="61283" marR="61283" marT="0"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GB" sz="1400" b="1" dirty="0">
                          <a:solidFill>
                            <a:srgbClr val="FF0000"/>
                          </a:solidFill>
                          <a:effectLst/>
                        </a:rPr>
                        <a:t> </a:t>
                      </a:r>
                      <a:r>
                        <a:rPr lang="en-GB" sz="1400" b="1" dirty="0" smtClean="0">
                          <a:solidFill>
                            <a:srgbClr val="FF0000"/>
                          </a:solidFill>
                          <a:effectLst/>
                        </a:rPr>
                        <a:t>+6% of 160.000</a:t>
                      </a:r>
                      <a:endParaRPr lang="en-GB" sz="1000" b="1" dirty="0">
                        <a:solidFill>
                          <a:srgbClr val="FF0000"/>
                        </a:solidFill>
                        <a:effectLst/>
                        <a:latin typeface="Calibri"/>
                        <a:ea typeface="Calibri"/>
                        <a:cs typeface="Times New Roman"/>
                      </a:endParaRPr>
                    </a:p>
                  </a:txBody>
                  <a:tcPr marL="61283" marR="6128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GB" sz="1400" dirty="0" smtClean="0">
                          <a:solidFill>
                            <a:srgbClr val="0F5494"/>
                          </a:solidFill>
                          <a:effectLst/>
                        </a:rPr>
                        <a:t>170.000</a:t>
                      </a:r>
                      <a:endParaRPr lang="en-GB" sz="1000" dirty="0">
                        <a:solidFill>
                          <a:srgbClr val="0F5494"/>
                        </a:solidFill>
                        <a:effectLst/>
                        <a:latin typeface="Calibri"/>
                        <a:ea typeface="Calibri"/>
                        <a:cs typeface="Times New Roman"/>
                      </a:endParaRPr>
                    </a:p>
                  </a:txBody>
                  <a:tcPr marL="61283" marR="6128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latinLnBrk="0" hangingPunct="1">
                        <a:lnSpc>
                          <a:spcPct val="115000"/>
                        </a:lnSpc>
                        <a:spcAft>
                          <a:spcPts val="0"/>
                        </a:spcAft>
                      </a:pPr>
                      <a:r>
                        <a:rPr lang="en-GB" sz="1400" kern="1200" dirty="0" smtClean="0">
                          <a:solidFill>
                            <a:srgbClr val="0F5494"/>
                          </a:solidFill>
                          <a:effectLst/>
                          <a:latin typeface="+mn-lt"/>
                          <a:ea typeface="+mn-ea"/>
                          <a:cs typeface="+mn-cs"/>
                        </a:rPr>
                        <a:t>20%</a:t>
                      </a:r>
                      <a:endParaRPr lang="en-GB" sz="1400" kern="1200" dirty="0">
                        <a:solidFill>
                          <a:srgbClr val="0F5494"/>
                        </a:solidFill>
                        <a:effectLst/>
                        <a:latin typeface="+mn-lt"/>
                        <a:ea typeface="+mn-ea"/>
                        <a:cs typeface="+mn-cs"/>
                      </a:endParaRPr>
                    </a:p>
                  </a:txBody>
                  <a:tcPr marL="61283" marR="6128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43737">
                <a:tc>
                  <a:txBody>
                    <a:bodyPr/>
                    <a:lstStyle/>
                    <a:p>
                      <a:pPr>
                        <a:lnSpc>
                          <a:spcPct val="115000"/>
                        </a:lnSpc>
                        <a:spcAft>
                          <a:spcPts val="0"/>
                        </a:spcAft>
                      </a:pPr>
                      <a:r>
                        <a:rPr lang="en-GB" sz="1400">
                          <a:solidFill>
                            <a:srgbClr val="0F5494"/>
                          </a:solidFill>
                          <a:effectLst/>
                        </a:rPr>
                        <a:t>V    SUBCONTRACTING</a:t>
                      </a:r>
                      <a:endParaRPr lang="en-GB" sz="1000">
                        <a:solidFill>
                          <a:srgbClr val="0F5494"/>
                        </a:solidFill>
                        <a:effectLst/>
                        <a:latin typeface="Calibri"/>
                        <a:ea typeface="Calibri"/>
                        <a:cs typeface="Times New Roman"/>
                      </a:endParaRPr>
                    </a:p>
                  </a:txBody>
                  <a:tcPr marL="61283" marR="6128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GB" sz="1400" dirty="0" smtClean="0">
                          <a:solidFill>
                            <a:srgbClr val="0F5494"/>
                          </a:solidFill>
                          <a:effectLst/>
                        </a:rPr>
                        <a:t>50.000</a:t>
                      </a:r>
                      <a:endParaRPr lang="en-GB" sz="1000" dirty="0">
                        <a:solidFill>
                          <a:srgbClr val="0F5494"/>
                        </a:solidFill>
                        <a:effectLst/>
                        <a:latin typeface="Calibri"/>
                        <a:ea typeface="Calibri"/>
                        <a:cs typeface="Times New Roman"/>
                      </a:endParaRPr>
                    </a:p>
                  </a:txBody>
                  <a:tcPr marL="61283" marR="61283" marT="0"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GB" sz="1400">
                          <a:solidFill>
                            <a:srgbClr val="0F5494"/>
                          </a:solidFill>
                          <a:effectLst/>
                        </a:rPr>
                        <a:t> </a:t>
                      </a:r>
                      <a:endParaRPr lang="en-GB" sz="1000">
                        <a:solidFill>
                          <a:srgbClr val="0F5494"/>
                        </a:solidFill>
                        <a:effectLst/>
                        <a:latin typeface="Calibri"/>
                        <a:ea typeface="Calibri"/>
                        <a:cs typeface="Times New Roman"/>
                      </a:endParaRPr>
                    </a:p>
                  </a:txBody>
                  <a:tcPr marL="61283" marR="61283" marT="0"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GB" sz="1400">
                          <a:solidFill>
                            <a:srgbClr val="0F5494"/>
                          </a:solidFill>
                          <a:effectLst/>
                        </a:rPr>
                        <a:t> </a:t>
                      </a:r>
                      <a:endParaRPr lang="en-GB" sz="1000">
                        <a:solidFill>
                          <a:srgbClr val="0F5494"/>
                        </a:solidFill>
                        <a:effectLst/>
                        <a:latin typeface="Calibri"/>
                        <a:ea typeface="Calibri"/>
                        <a:cs typeface="Times New Roman"/>
                      </a:endParaRPr>
                    </a:p>
                  </a:txBody>
                  <a:tcPr marL="61283" marR="6128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GB" sz="1400" dirty="0" smtClean="0">
                          <a:solidFill>
                            <a:srgbClr val="0F5494"/>
                          </a:solidFill>
                          <a:effectLst/>
                        </a:rPr>
                        <a:t>50.000</a:t>
                      </a:r>
                      <a:endParaRPr lang="en-GB" sz="1000" dirty="0">
                        <a:solidFill>
                          <a:srgbClr val="0F5494"/>
                        </a:solidFill>
                        <a:effectLst/>
                        <a:latin typeface="Calibri"/>
                        <a:ea typeface="Calibri"/>
                        <a:cs typeface="Times New Roman"/>
                      </a:endParaRPr>
                    </a:p>
                  </a:txBody>
                  <a:tcPr marL="61283" marR="6128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GB" sz="1400" dirty="0" smtClean="0">
                          <a:solidFill>
                            <a:srgbClr val="0F5494"/>
                          </a:solidFill>
                          <a:effectLst/>
                        </a:rPr>
                        <a:t>6%</a:t>
                      </a:r>
                      <a:endParaRPr lang="en-GB" sz="1000" dirty="0">
                        <a:solidFill>
                          <a:srgbClr val="0F5494"/>
                        </a:solidFill>
                        <a:effectLst/>
                        <a:latin typeface="Calibri"/>
                        <a:ea typeface="Calibri"/>
                        <a:cs typeface="Times New Roman"/>
                      </a:endParaRPr>
                    </a:p>
                  </a:txBody>
                  <a:tcPr marL="61283" marR="6128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01162">
                <a:tc>
                  <a:txBody>
                    <a:bodyPr/>
                    <a:lstStyle/>
                    <a:p>
                      <a:pPr>
                        <a:lnSpc>
                          <a:spcPct val="115000"/>
                        </a:lnSpc>
                        <a:spcAft>
                          <a:spcPts val="0"/>
                        </a:spcAft>
                      </a:pPr>
                      <a:r>
                        <a:rPr lang="en-GB" sz="1400" dirty="0">
                          <a:solidFill>
                            <a:srgbClr val="0F5494"/>
                          </a:solidFill>
                          <a:effectLst/>
                        </a:rPr>
                        <a:t>TOTAL GRANT </a:t>
                      </a:r>
                      <a:r>
                        <a:rPr lang="en-GB" sz="1400" dirty="0" smtClean="0">
                          <a:solidFill>
                            <a:srgbClr val="0F5494"/>
                          </a:solidFill>
                          <a:effectLst/>
                        </a:rPr>
                        <a:t>(</a:t>
                      </a:r>
                      <a:r>
                        <a:rPr lang="en-GB" sz="1400" dirty="0">
                          <a:solidFill>
                            <a:srgbClr val="0F5494"/>
                          </a:solidFill>
                          <a:effectLst/>
                        </a:rPr>
                        <a:t>total I-V)</a:t>
                      </a:r>
                      <a:endParaRPr lang="en-GB" sz="1000" dirty="0">
                        <a:solidFill>
                          <a:srgbClr val="0F5494"/>
                        </a:solidFill>
                        <a:effectLst/>
                        <a:latin typeface="Calibri"/>
                        <a:ea typeface="Calibri"/>
                        <a:cs typeface="Times New Roman"/>
                      </a:endParaRPr>
                    </a:p>
                  </a:txBody>
                  <a:tcPr marL="61283" marR="6128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GB" sz="1400" dirty="0" smtClean="0">
                          <a:solidFill>
                            <a:srgbClr val="0F5494"/>
                          </a:solidFill>
                          <a:effectLst/>
                        </a:rPr>
                        <a:t>850.000</a:t>
                      </a:r>
                      <a:endParaRPr lang="en-GB" sz="1000" dirty="0">
                        <a:solidFill>
                          <a:srgbClr val="0F5494"/>
                        </a:solidFill>
                        <a:effectLst/>
                        <a:latin typeface="Calibri"/>
                        <a:ea typeface="Calibri"/>
                        <a:cs typeface="Times New Roman"/>
                      </a:endParaRPr>
                    </a:p>
                  </a:txBody>
                  <a:tcPr marL="61283" marR="61283" marT="0"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GB" sz="1400">
                          <a:solidFill>
                            <a:srgbClr val="0F5494"/>
                          </a:solidFill>
                          <a:effectLst/>
                        </a:rPr>
                        <a:t> </a:t>
                      </a:r>
                      <a:endParaRPr lang="en-GB" sz="1000">
                        <a:solidFill>
                          <a:srgbClr val="0F5494"/>
                        </a:solidFill>
                        <a:effectLst/>
                        <a:latin typeface="Calibri"/>
                        <a:ea typeface="Calibri"/>
                        <a:cs typeface="Times New Roman"/>
                      </a:endParaRPr>
                    </a:p>
                  </a:txBody>
                  <a:tcPr marL="61283" marR="61283" marT="0"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GB" sz="1400" dirty="0">
                          <a:solidFill>
                            <a:srgbClr val="0F5494"/>
                          </a:solidFill>
                          <a:effectLst/>
                        </a:rPr>
                        <a:t> </a:t>
                      </a:r>
                      <a:endParaRPr lang="en-GB" sz="1000" dirty="0">
                        <a:solidFill>
                          <a:srgbClr val="0F5494"/>
                        </a:solidFill>
                        <a:effectLst/>
                        <a:latin typeface="Calibri"/>
                        <a:ea typeface="Calibri"/>
                        <a:cs typeface="Times New Roman"/>
                      </a:endParaRPr>
                    </a:p>
                  </a:txBody>
                  <a:tcPr marL="61283" marR="6128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GB" sz="1400" dirty="0" smtClean="0">
                          <a:solidFill>
                            <a:srgbClr val="0F5494"/>
                          </a:solidFill>
                          <a:effectLst/>
                        </a:rPr>
                        <a:t>850.000</a:t>
                      </a:r>
                      <a:endParaRPr lang="en-GB" sz="1000" dirty="0">
                        <a:solidFill>
                          <a:srgbClr val="0F5494"/>
                        </a:solidFill>
                        <a:effectLst/>
                        <a:latin typeface="Calibri"/>
                        <a:ea typeface="Calibri"/>
                        <a:cs typeface="Times New Roman"/>
                      </a:endParaRPr>
                    </a:p>
                  </a:txBody>
                  <a:tcPr marL="61283" marR="6128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GB" sz="1400" dirty="0">
                          <a:solidFill>
                            <a:srgbClr val="0F5494"/>
                          </a:solidFill>
                          <a:effectLst/>
                        </a:rPr>
                        <a:t> </a:t>
                      </a:r>
                      <a:endParaRPr lang="en-GB" sz="1000" dirty="0">
                        <a:solidFill>
                          <a:srgbClr val="0F5494"/>
                        </a:solidFill>
                        <a:effectLst/>
                        <a:latin typeface="Calibri"/>
                        <a:ea typeface="Calibri"/>
                        <a:cs typeface="Times New Roman"/>
                      </a:endParaRPr>
                    </a:p>
                  </a:txBody>
                  <a:tcPr marL="61283" marR="6128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4" name="Slide Number Placeholder 3"/>
          <p:cNvSpPr>
            <a:spLocks noGrp="1"/>
          </p:cNvSpPr>
          <p:nvPr>
            <p:ph type="sldNum" sz="quarter" idx="12"/>
          </p:nvPr>
        </p:nvSpPr>
        <p:spPr/>
        <p:txBody>
          <a:bodyPr/>
          <a:lstStyle/>
          <a:p>
            <a:fld id="{14F0E55B-1EBF-4C63-9883-404455EB20A7}" type="slidenum">
              <a:rPr lang="en-GB" altLang="en-US" smtClean="0"/>
              <a:pPr/>
              <a:t>12</a:t>
            </a:fld>
            <a:endParaRPr lang="en-GB" altLang="en-US"/>
          </a:p>
        </p:txBody>
      </p:sp>
    </p:spTree>
    <p:extLst>
      <p:ext uri="{BB962C8B-B14F-4D97-AF65-F5344CB8AC3E}">
        <p14:creationId xmlns:p14="http://schemas.microsoft.com/office/powerpoint/2010/main" val="346195494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body" idx="1"/>
          </p:nvPr>
        </p:nvSpPr>
        <p:spPr>
          <a:xfrm>
            <a:off x="457200" y="1628800"/>
            <a:ext cx="8229600" cy="4608511"/>
          </a:xfrm>
        </p:spPr>
        <p:txBody>
          <a:bodyPr/>
          <a:lstStyle/>
          <a:p>
            <a:pPr lvl="0"/>
            <a:endParaRPr lang="en-GB" sz="2300" dirty="0"/>
          </a:p>
          <a:p>
            <a:pPr marL="457200" lvl="1" indent="0">
              <a:buNone/>
            </a:pPr>
            <a:r>
              <a:rPr lang="en-GB" sz="2500" b="1" dirty="0" smtClean="0"/>
              <a:t>         </a:t>
            </a:r>
            <a:endParaRPr lang="en-GB" sz="2300" dirty="0"/>
          </a:p>
        </p:txBody>
      </p:sp>
      <p:sp>
        <p:nvSpPr>
          <p:cNvPr id="3" name="Rectangle 1"/>
          <p:cNvSpPr>
            <a:spLocks noChangeArrowheads="1"/>
          </p:cNvSpPr>
          <p:nvPr/>
        </p:nvSpPr>
        <p:spPr bwMode="auto">
          <a:xfrm>
            <a:off x="971600" y="1484784"/>
            <a:ext cx="72008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ctr"/>
            <a:r>
              <a:rPr lang="en-GB" altLang="en-US" sz="2000" b="1" i="1" dirty="0">
                <a:solidFill>
                  <a:srgbClr val="FF0000"/>
                </a:solidFill>
              </a:rPr>
              <a:t>Modification to the Budget</a:t>
            </a:r>
            <a:endParaRPr lang="en-GB" sz="1800" dirty="0">
              <a:solidFill>
                <a:srgbClr val="FF0000"/>
              </a:solidFill>
            </a:endParaRPr>
          </a:p>
          <a:p>
            <a:pPr algn="ctr"/>
            <a:r>
              <a:rPr lang="fr-BE" altLang="en-US" sz="2000" b="1" dirty="0" err="1" smtClean="0">
                <a:solidFill>
                  <a:srgbClr val="FF0000"/>
                </a:solidFill>
                <a:latin typeface="Arial" pitchFamily="34" charset="0"/>
                <a:cs typeface="Arial" pitchFamily="34" charset="0"/>
              </a:rPr>
              <a:t>Example</a:t>
            </a:r>
            <a:r>
              <a:rPr lang="fr-BE" altLang="en-US" sz="2000" b="1" dirty="0" smtClean="0">
                <a:solidFill>
                  <a:srgbClr val="FF0000"/>
                </a:solidFill>
                <a:latin typeface="Arial" pitchFamily="34" charset="0"/>
                <a:cs typeface="Arial" pitchFamily="34" charset="0"/>
              </a:rPr>
              <a:t> 2 – </a:t>
            </a:r>
            <a:r>
              <a:rPr lang="fr-BE" altLang="en-US" sz="2000" b="1" dirty="0" err="1" smtClean="0">
                <a:solidFill>
                  <a:srgbClr val="FF0000"/>
                </a:solidFill>
                <a:latin typeface="Arial" pitchFamily="34" charset="0"/>
                <a:cs typeface="Arial" pitchFamily="34" charset="0"/>
              </a:rPr>
              <a:t>legal</a:t>
            </a:r>
            <a:r>
              <a:rPr lang="fr-BE" altLang="en-US" sz="2000" b="1" dirty="0" smtClean="0">
                <a:solidFill>
                  <a:srgbClr val="FF0000"/>
                </a:solidFill>
                <a:latin typeface="Arial" pitchFamily="34" charset="0"/>
                <a:cs typeface="Arial" pitchFamily="34" charset="0"/>
              </a:rPr>
              <a:t> </a:t>
            </a:r>
            <a:r>
              <a:rPr lang="fr-BE" altLang="en-US" sz="2000" b="1" dirty="0" err="1" smtClean="0">
                <a:solidFill>
                  <a:srgbClr val="FF0000"/>
                </a:solidFill>
                <a:latin typeface="Arial" pitchFamily="34" charset="0"/>
                <a:cs typeface="Arial" pitchFamily="34" charset="0"/>
              </a:rPr>
              <a:t>amendment</a:t>
            </a:r>
            <a:r>
              <a:rPr lang="fr-BE" altLang="en-US" sz="2000" b="1" dirty="0" smtClean="0">
                <a:solidFill>
                  <a:srgbClr val="FF0000"/>
                </a:solidFill>
                <a:latin typeface="Arial" pitchFamily="34" charset="0"/>
                <a:cs typeface="Arial" pitchFamily="34" charset="0"/>
              </a:rPr>
              <a:t> </a:t>
            </a:r>
            <a:r>
              <a:rPr lang="fr-BE" altLang="en-US" sz="2000" b="1" dirty="0" err="1" smtClean="0">
                <a:solidFill>
                  <a:srgbClr val="FF0000"/>
                </a:solidFill>
                <a:latin typeface="Arial" pitchFamily="34" charset="0"/>
                <a:cs typeface="Arial" pitchFamily="34" charset="0"/>
              </a:rPr>
              <a:t>needed</a:t>
            </a:r>
            <a:endParaRPr kumimoji="0" lang="en-GB" altLang="en-US" sz="18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1179146694"/>
              </p:ext>
            </p:extLst>
          </p:nvPr>
        </p:nvGraphicFramePr>
        <p:xfrm>
          <a:off x="807377" y="2492375"/>
          <a:ext cx="7653054" cy="3600920"/>
        </p:xfrm>
        <a:graphic>
          <a:graphicData uri="http://schemas.openxmlformats.org/drawingml/2006/table">
            <a:tbl>
              <a:tblPr firstRow="1" firstCol="1" bandRow="1">
                <a:tableStyleId>{5C22544A-7EE6-4342-B048-85BDC9FD1C3A}</a:tableStyleId>
              </a:tblPr>
              <a:tblGrid>
                <a:gridCol w="2730349"/>
                <a:gridCol w="1219771"/>
                <a:gridCol w="912809"/>
                <a:gridCol w="1101294"/>
                <a:gridCol w="891806"/>
                <a:gridCol w="797025"/>
              </a:tblGrid>
              <a:tr h="716205">
                <a:tc>
                  <a:txBody>
                    <a:bodyPr/>
                    <a:lstStyle/>
                    <a:p>
                      <a:pPr>
                        <a:lnSpc>
                          <a:spcPct val="115000"/>
                        </a:lnSpc>
                        <a:spcAft>
                          <a:spcPts val="0"/>
                        </a:spcAft>
                      </a:pPr>
                      <a:r>
                        <a:rPr lang="en-GB" sz="1300" b="1" dirty="0">
                          <a:solidFill>
                            <a:srgbClr val="0F5494"/>
                          </a:solidFill>
                          <a:effectLst/>
                        </a:rPr>
                        <a:t> </a:t>
                      </a:r>
                      <a:endParaRPr lang="en-GB" sz="900" b="1" dirty="0">
                        <a:solidFill>
                          <a:srgbClr val="0F5494"/>
                        </a:solidFill>
                        <a:effectLst/>
                        <a:latin typeface="Calibri"/>
                        <a:ea typeface="Calibri"/>
                        <a:cs typeface="Times New Roman"/>
                      </a:endParaRPr>
                    </a:p>
                  </a:txBody>
                  <a:tcPr marL="57220" marR="5722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GB" sz="1300" b="1" dirty="0">
                          <a:solidFill>
                            <a:srgbClr val="0F5494"/>
                          </a:solidFill>
                          <a:effectLst/>
                        </a:rPr>
                        <a:t>EUR</a:t>
                      </a:r>
                      <a:endParaRPr lang="en-GB" sz="900" b="1" dirty="0">
                        <a:solidFill>
                          <a:srgbClr val="0F5494"/>
                        </a:solidFill>
                        <a:effectLst/>
                        <a:latin typeface="Calibri"/>
                        <a:ea typeface="Calibri"/>
                        <a:cs typeface="Times New Roman"/>
                      </a:endParaRPr>
                    </a:p>
                  </a:txBody>
                  <a:tcPr marL="57220" marR="57220" marT="0"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GB" sz="1300" b="1" dirty="0">
                          <a:solidFill>
                            <a:srgbClr val="0F5494"/>
                          </a:solidFill>
                          <a:effectLst/>
                        </a:rPr>
                        <a:t>Budget transfer</a:t>
                      </a:r>
                      <a:endParaRPr lang="en-GB" sz="900" b="1" dirty="0">
                        <a:solidFill>
                          <a:srgbClr val="0F5494"/>
                        </a:solidFill>
                        <a:effectLst/>
                        <a:latin typeface="Calibri"/>
                        <a:ea typeface="Calibri"/>
                        <a:cs typeface="Times New Roman"/>
                      </a:endParaRPr>
                    </a:p>
                  </a:txBody>
                  <a:tcPr marL="57220" marR="57220" marT="0"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GB" sz="1300" b="1" dirty="0">
                          <a:solidFill>
                            <a:srgbClr val="FF0000"/>
                          </a:solidFill>
                          <a:effectLst/>
                        </a:rPr>
                        <a:t>% of budget heading</a:t>
                      </a:r>
                      <a:endParaRPr lang="en-GB" sz="900" b="1" dirty="0">
                        <a:solidFill>
                          <a:srgbClr val="FF0000"/>
                        </a:solidFill>
                        <a:effectLst/>
                        <a:latin typeface="Calibri"/>
                        <a:ea typeface="Calibri"/>
                        <a:cs typeface="Times New Roman"/>
                      </a:endParaRPr>
                    </a:p>
                  </a:txBody>
                  <a:tcPr marL="57220" marR="5722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GB" sz="1300" b="1" dirty="0">
                          <a:solidFill>
                            <a:srgbClr val="0F5494"/>
                          </a:solidFill>
                          <a:effectLst/>
                        </a:rPr>
                        <a:t>result</a:t>
                      </a:r>
                      <a:endParaRPr lang="en-GB" sz="900" b="1" dirty="0">
                        <a:solidFill>
                          <a:srgbClr val="0F5494"/>
                        </a:solidFill>
                        <a:effectLst/>
                        <a:latin typeface="Calibri"/>
                        <a:ea typeface="Calibri"/>
                        <a:cs typeface="Times New Roman"/>
                      </a:endParaRPr>
                    </a:p>
                  </a:txBody>
                  <a:tcPr marL="57220" marR="5722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GB" sz="1300" b="1" dirty="0">
                          <a:solidFill>
                            <a:srgbClr val="FF0000"/>
                          </a:solidFill>
                          <a:effectLst/>
                        </a:rPr>
                        <a:t>% of total grant</a:t>
                      </a:r>
                      <a:endParaRPr lang="en-GB" sz="900" b="1" dirty="0">
                        <a:solidFill>
                          <a:srgbClr val="FF0000"/>
                        </a:solidFill>
                        <a:effectLst/>
                        <a:latin typeface="Calibri"/>
                        <a:ea typeface="Calibri"/>
                        <a:cs typeface="Times New Roman"/>
                      </a:endParaRPr>
                    </a:p>
                  </a:txBody>
                  <a:tcPr marL="57220" marR="5722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22760">
                <a:tc>
                  <a:txBody>
                    <a:bodyPr/>
                    <a:lstStyle/>
                    <a:p>
                      <a:pPr>
                        <a:lnSpc>
                          <a:spcPct val="115000"/>
                        </a:lnSpc>
                        <a:spcAft>
                          <a:spcPts val="0"/>
                        </a:spcAft>
                      </a:pPr>
                      <a:r>
                        <a:rPr lang="en-GB" sz="1300" b="1" dirty="0">
                          <a:solidFill>
                            <a:srgbClr val="0F5494"/>
                          </a:solidFill>
                          <a:effectLst/>
                        </a:rPr>
                        <a:t>I      STAFF COSTS</a:t>
                      </a:r>
                      <a:endParaRPr lang="en-GB" sz="900" b="1" dirty="0">
                        <a:solidFill>
                          <a:srgbClr val="0F5494"/>
                        </a:solidFill>
                        <a:effectLst/>
                        <a:latin typeface="Calibri"/>
                        <a:ea typeface="Calibri"/>
                        <a:cs typeface="Times New Roman"/>
                      </a:endParaRPr>
                    </a:p>
                  </a:txBody>
                  <a:tcPr marL="57220" marR="5722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GB" sz="1300" b="1" dirty="0" smtClean="0">
                          <a:solidFill>
                            <a:srgbClr val="0F5494"/>
                          </a:solidFill>
                          <a:effectLst/>
                        </a:rPr>
                        <a:t>340.000</a:t>
                      </a:r>
                      <a:endParaRPr lang="en-GB" sz="900" b="1" dirty="0">
                        <a:solidFill>
                          <a:srgbClr val="0F5494"/>
                        </a:solidFill>
                        <a:effectLst/>
                        <a:latin typeface="Calibri"/>
                        <a:ea typeface="Calibri"/>
                        <a:cs typeface="Times New Roman"/>
                      </a:endParaRPr>
                    </a:p>
                  </a:txBody>
                  <a:tcPr marL="57220" marR="57220" marT="0"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GB" sz="1300" b="1">
                          <a:solidFill>
                            <a:srgbClr val="0F5494"/>
                          </a:solidFill>
                          <a:effectLst/>
                        </a:rPr>
                        <a:t> </a:t>
                      </a:r>
                      <a:endParaRPr lang="en-GB" sz="900" b="1">
                        <a:solidFill>
                          <a:srgbClr val="0F5494"/>
                        </a:solidFill>
                        <a:effectLst/>
                        <a:latin typeface="Calibri"/>
                        <a:ea typeface="Calibri"/>
                        <a:cs typeface="Times New Roman"/>
                      </a:endParaRPr>
                    </a:p>
                  </a:txBody>
                  <a:tcPr marL="57220" marR="57220" marT="0"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GB" sz="1300" b="1" dirty="0">
                          <a:solidFill>
                            <a:srgbClr val="0F5494"/>
                          </a:solidFill>
                          <a:effectLst/>
                        </a:rPr>
                        <a:t> </a:t>
                      </a:r>
                      <a:endParaRPr lang="en-GB" sz="900" b="1" dirty="0">
                        <a:solidFill>
                          <a:srgbClr val="0F5494"/>
                        </a:solidFill>
                        <a:effectLst/>
                        <a:latin typeface="Calibri"/>
                        <a:ea typeface="Calibri"/>
                        <a:cs typeface="Times New Roman"/>
                      </a:endParaRPr>
                    </a:p>
                  </a:txBody>
                  <a:tcPr marL="57220" marR="5722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GB" sz="1300" b="1" dirty="0" smtClean="0">
                          <a:solidFill>
                            <a:srgbClr val="0F5494"/>
                          </a:solidFill>
                          <a:effectLst/>
                        </a:rPr>
                        <a:t>340.000</a:t>
                      </a:r>
                      <a:endParaRPr lang="en-GB" sz="900" b="1" dirty="0">
                        <a:solidFill>
                          <a:srgbClr val="0F5494"/>
                        </a:solidFill>
                        <a:effectLst/>
                        <a:latin typeface="Calibri"/>
                        <a:ea typeface="Calibri"/>
                        <a:cs typeface="Times New Roman"/>
                      </a:endParaRPr>
                    </a:p>
                  </a:txBody>
                  <a:tcPr marL="57220" marR="5722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GB" sz="1300" b="1" dirty="0" smtClean="0">
                          <a:solidFill>
                            <a:srgbClr val="0F5494"/>
                          </a:solidFill>
                          <a:effectLst/>
                        </a:rPr>
                        <a:t>40%</a:t>
                      </a:r>
                      <a:endParaRPr lang="en-GB" sz="900" b="1" dirty="0">
                        <a:solidFill>
                          <a:srgbClr val="0F5494"/>
                        </a:solidFill>
                        <a:effectLst/>
                        <a:latin typeface="Calibri"/>
                        <a:ea typeface="Calibri"/>
                        <a:cs typeface="Times New Roman"/>
                      </a:endParaRPr>
                    </a:p>
                  </a:txBody>
                  <a:tcPr marL="57220" marR="5722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22760">
                <a:tc>
                  <a:txBody>
                    <a:bodyPr/>
                    <a:lstStyle/>
                    <a:p>
                      <a:pPr>
                        <a:lnSpc>
                          <a:spcPct val="115000"/>
                        </a:lnSpc>
                        <a:spcAft>
                          <a:spcPts val="0"/>
                        </a:spcAft>
                      </a:pPr>
                      <a:r>
                        <a:rPr lang="en-GB" sz="1300" b="1">
                          <a:solidFill>
                            <a:srgbClr val="0F5494"/>
                          </a:solidFill>
                          <a:effectLst/>
                        </a:rPr>
                        <a:t>II    TRAVEL COSTS</a:t>
                      </a:r>
                      <a:endParaRPr lang="en-GB" sz="900" b="1">
                        <a:solidFill>
                          <a:srgbClr val="0F5494"/>
                        </a:solidFill>
                        <a:effectLst/>
                        <a:latin typeface="Calibri"/>
                        <a:ea typeface="Calibri"/>
                        <a:cs typeface="Times New Roman"/>
                      </a:endParaRPr>
                    </a:p>
                  </a:txBody>
                  <a:tcPr marL="57220" marR="5722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GB" sz="1300" b="1" dirty="0">
                          <a:solidFill>
                            <a:srgbClr val="0F5494"/>
                          </a:solidFill>
                          <a:effectLst/>
                        </a:rPr>
                        <a:t>150.000</a:t>
                      </a:r>
                      <a:endParaRPr lang="en-GB" sz="900" b="1" dirty="0">
                        <a:solidFill>
                          <a:srgbClr val="0F5494"/>
                        </a:solidFill>
                        <a:effectLst/>
                        <a:latin typeface="Calibri"/>
                        <a:ea typeface="Calibri"/>
                        <a:cs typeface="Times New Roman"/>
                      </a:endParaRPr>
                    </a:p>
                  </a:txBody>
                  <a:tcPr marL="57220" marR="57220" marT="0"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GB" sz="1300" b="1">
                          <a:solidFill>
                            <a:srgbClr val="0F5494"/>
                          </a:solidFill>
                          <a:effectLst/>
                        </a:rPr>
                        <a:t> </a:t>
                      </a:r>
                      <a:endParaRPr lang="en-GB" sz="900" b="1">
                        <a:solidFill>
                          <a:srgbClr val="0F5494"/>
                        </a:solidFill>
                        <a:effectLst/>
                        <a:latin typeface="Calibri"/>
                        <a:ea typeface="Calibri"/>
                        <a:cs typeface="Times New Roman"/>
                      </a:endParaRPr>
                    </a:p>
                  </a:txBody>
                  <a:tcPr marL="57220" marR="57220" marT="0"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GB" sz="1300" b="1" dirty="0">
                          <a:solidFill>
                            <a:srgbClr val="0F5494"/>
                          </a:solidFill>
                          <a:effectLst/>
                        </a:rPr>
                        <a:t> </a:t>
                      </a:r>
                      <a:endParaRPr lang="en-GB" sz="900" b="1" dirty="0">
                        <a:solidFill>
                          <a:srgbClr val="0F5494"/>
                        </a:solidFill>
                        <a:effectLst/>
                        <a:latin typeface="Calibri"/>
                        <a:ea typeface="Calibri"/>
                        <a:cs typeface="Times New Roman"/>
                      </a:endParaRPr>
                    </a:p>
                  </a:txBody>
                  <a:tcPr marL="57220" marR="5722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GB" sz="1300" b="1">
                          <a:solidFill>
                            <a:srgbClr val="0F5494"/>
                          </a:solidFill>
                          <a:effectLst/>
                        </a:rPr>
                        <a:t>150.000</a:t>
                      </a:r>
                      <a:endParaRPr lang="en-GB" sz="900" b="1">
                        <a:solidFill>
                          <a:srgbClr val="0F5494"/>
                        </a:solidFill>
                        <a:effectLst/>
                        <a:latin typeface="Calibri"/>
                        <a:ea typeface="Calibri"/>
                        <a:cs typeface="Times New Roman"/>
                      </a:endParaRPr>
                    </a:p>
                  </a:txBody>
                  <a:tcPr marL="57220" marR="5722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GB" sz="1300" b="1" dirty="0" smtClean="0">
                          <a:solidFill>
                            <a:srgbClr val="0F5494"/>
                          </a:solidFill>
                          <a:effectLst/>
                        </a:rPr>
                        <a:t>17,5%</a:t>
                      </a:r>
                      <a:endParaRPr lang="en-GB" sz="900" b="1" dirty="0">
                        <a:solidFill>
                          <a:srgbClr val="0F5494"/>
                        </a:solidFill>
                        <a:effectLst/>
                        <a:latin typeface="Calibri"/>
                        <a:ea typeface="Calibri"/>
                        <a:cs typeface="Times New Roman"/>
                      </a:endParaRPr>
                    </a:p>
                  </a:txBody>
                  <a:tcPr marL="57220" marR="5722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22760">
                <a:tc>
                  <a:txBody>
                    <a:bodyPr/>
                    <a:lstStyle/>
                    <a:p>
                      <a:pPr>
                        <a:lnSpc>
                          <a:spcPct val="115000"/>
                        </a:lnSpc>
                        <a:spcAft>
                          <a:spcPts val="0"/>
                        </a:spcAft>
                      </a:pPr>
                      <a:r>
                        <a:rPr lang="en-GB" sz="1300" b="1">
                          <a:solidFill>
                            <a:srgbClr val="0F5494"/>
                          </a:solidFill>
                          <a:effectLst/>
                        </a:rPr>
                        <a:t>III   COSTS OF STAY</a:t>
                      </a:r>
                      <a:endParaRPr lang="en-GB" sz="900" b="1">
                        <a:solidFill>
                          <a:srgbClr val="0F5494"/>
                        </a:solidFill>
                        <a:effectLst/>
                        <a:latin typeface="Calibri"/>
                        <a:ea typeface="Calibri"/>
                        <a:cs typeface="Times New Roman"/>
                      </a:endParaRPr>
                    </a:p>
                  </a:txBody>
                  <a:tcPr marL="57220" marR="5722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GB" sz="1300" b="1" dirty="0">
                          <a:solidFill>
                            <a:srgbClr val="0F5494"/>
                          </a:solidFill>
                          <a:effectLst/>
                        </a:rPr>
                        <a:t>150.000</a:t>
                      </a:r>
                      <a:endParaRPr lang="en-GB" sz="900" b="1" dirty="0">
                        <a:solidFill>
                          <a:srgbClr val="0F5494"/>
                        </a:solidFill>
                        <a:effectLst/>
                        <a:latin typeface="Calibri"/>
                        <a:ea typeface="Calibri"/>
                        <a:cs typeface="Times New Roman"/>
                      </a:endParaRPr>
                    </a:p>
                  </a:txBody>
                  <a:tcPr marL="57220" marR="57220" marT="0"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GB" sz="1300" b="1">
                          <a:solidFill>
                            <a:srgbClr val="0F5494"/>
                          </a:solidFill>
                          <a:effectLst/>
                        </a:rPr>
                        <a:t>-10.000</a:t>
                      </a:r>
                      <a:endParaRPr lang="en-GB" sz="900" b="1">
                        <a:solidFill>
                          <a:srgbClr val="0F5494"/>
                        </a:solidFill>
                        <a:effectLst/>
                        <a:latin typeface="Calibri"/>
                        <a:ea typeface="Calibri"/>
                        <a:cs typeface="Times New Roman"/>
                      </a:endParaRPr>
                    </a:p>
                  </a:txBody>
                  <a:tcPr marL="57220" marR="57220" marT="0"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GB" sz="1300" b="1">
                          <a:solidFill>
                            <a:srgbClr val="0F5494"/>
                          </a:solidFill>
                          <a:effectLst/>
                        </a:rPr>
                        <a:t> </a:t>
                      </a:r>
                      <a:endParaRPr lang="en-GB" sz="900" b="1">
                        <a:solidFill>
                          <a:srgbClr val="0F5494"/>
                        </a:solidFill>
                        <a:effectLst/>
                        <a:latin typeface="Calibri"/>
                        <a:ea typeface="Calibri"/>
                        <a:cs typeface="Times New Roman"/>
                      </a:endParaRPr>
                    </a:p>
                  </a:txBody>
                  <a:tcPr marL="57220" marR="5722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GB" sz="1300" b="1" dirty="0">
                          <a:solidFill>
                            <a:srgbClr val="0F5494"/>
                          </a:solidFill>
                          <a:effectLst/>
                        </a:rPr>
                        <a:t>140.000</a:t>
                      </a:r>
                      <a:endParaRPr lang="en-GB" sz="900" b="1" dirty="0">
                        <a:solidFill>
                          <a:srgbClr val="0F5494"/>
                        </a:solidFill>
                        <a:effectLst/>
                        <a:latin typeface="Calibri"/>
                        <a:ea typeface="Calibri"/>
                        <a:cs typeface="Times New Roman"/>
                      </a:endParaRPr>
                    </a:p>
                  </a:txBody>
                  <a:tcPr marL="57220" marR="5722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GB" sz="1300" b="1" dirty="0" smtClean="0">
                          <a:solidFill>
                            <a:srgbClr val="0F5494"/>
                          </a:solidFill>
                          <a:effectLst/>
                        </a:rPr>
                        <a:t>16,5%</a:t>
                      </a:r>
                      <a:endParaRPr lang="en-GB" sz="900" b="1" dirty="0">
                        <a:solidFill>
                          <a:srgbClr val="0F5494"/>
                        </a:solidFill>
                        <a:effectLst/>
                        <a:latin typeface="Calibri"/>
                        <a:ea typeface="Calibri"/>
                        <a:cs typeface="Times New Roman"/>
                      </a:endParaRPr>
                    </a:p>
                  </a:txBody>
                  <a:tcPr marL="57220" marR="5722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22760">
                <a:tc>
                  <a:txBody>
                    <a:bodyPr/>
                    <a:lstStyle/>
                    <a:p>
                      <a:pPr>
                        <a:lnSpc>
                          <a:spcPct val="115000"/>
                        </a:lnSpc>
                        <a:spcAft>
                          <a:spcPts val="0"/>
                        </a:spcAft>
                      </a:pPr>
                      <a:r>
                        <a:rPr lang="en-GB" sz="1300" b="1">
                          <a:solidFill>
                            <a:srgbClr val="0F5494"/>
                          </a:solidFill>
                          <a:effectLst/>
                        </a:rPr>
                        <a:t>IV   EQUIPMENT</a:t>
                      </a:r>
                      <a:endParaRPr lang="en-GB" sz="900" b="1">
                        <a:solidFill>
                          <a:srgbClr val="0F5494"/>
                        </a:solidFill>
                        <a:effectLst/>
                        <a:latin typeface="Calibri"/>
                        <a:ea typeface="Calibri"/>
                        <a:cs typeface="Times New Roman"/>
                      </a:endParaRPr>
                    </a:p>
                  </a:txBody>
                  <a:tcPr marL="57220" marR="5722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GB" sz="1300" b="1" dirty="0" smtClean="0">
                          <a:solidFill>
                            <a:srgbClr val="0F5494"/>
                          </a:solidFill>
                          <a:effectLst/>
                        </a:rPr>
                        <a:t>160.000</a:t>
                      </a:r>
                      <a:endParaRPr lang="en-GB" sz="900" b="1" dirty="0">
                        <a:solidFill>
                          <a:srgbClr val="0F5494"/>
                        </a:solidFill>
                        <a:effectLst/>
                        <a:latin typeface="Calibri"/>
                        <a:ea typeface="Calibri"/>
                        <a:cs typeface="Times New Roman"/>
                      </a:endParaRPr>
                    </a:p>
                  </a:txBody>
                  <a:tcPr marL="57220" marR="57220" marT="0"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GB" sz="1300" b="1">
                          <a:solidFill>
                            <a:srgbClr val="0F5494"/>
                          </a:solidFill>
                          <a:effectLst/>
                        </a:rPr>
                        <a:t> </a:t>
                      </a:r>
                      <a:endParaRPr lang="en-GB" sz="900" b="1">
                        <a:solidFill>
                          <a:srgbClr val="0F5494"/>
                        </a:solidFill>
                        <a:effectLst/>
                        <a:latin typeface="Calibri"/>
                        <a:ea typeface="Calibri"/>
                        <a:cs typeface="Times New Roman"/>
                      </a:endParaRPr>
                    </a:p>
                  </a:txBody>
                  <a:tcPr marL="57220" marR="57220" marT="0"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GB" sz="1300" b="1">
                          <a:solidFill>
                            <a:srgbClr val="0F5494"/>
                          </a:solidFill>
                          <a:effectLst/>
                        </a:rPr>
                        <a:t> </a:t>
                      </a:r>
                      <a:endParaRPr lang="en-GB" sz="900" b="1">
                        <a:solidFill>
                          <a:srgbClr val="0F5494"/>
                        </a:solidFill>
                        <a:effectLst/>
                        <a:latin typeface="Calibri"/>
                        <a:ea typeface="Calibri"/>
                        <a:cs typeface="Times New Roman"/>
                      </a:endParaRPr>
                    </a:p>
                  </a:txBody>
                  <a:tcPr marL="57220" marR="5722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GB" sz="1300" b="1" dirty="0" smtClean="0">
                          <a:solidFill>
                            <a:srgbClr val="0F5494"/>
                          </a:solidFill>
                          <a:effectLst/>
                        </a:rPr>
                        <a:t>160.000</a:t>
                      </a:r>
                      <a:endParaRPr lang="en-GB" sz="900" b="1" dirty="0">
                        <a:solidFill>
                          <a:srgbClr val="0F5494"/>
                        </a:solidFill>
                        <a:effectLst/>
                        <a:latin typeface="Calibri"/>
                        <a:ea typeface="Calibri"/>
                        <a:cs typeface="Times New Roman"/>
                      </a:endParaRPr>
                    </a:p>
                  </a:txBody>
                  <a:tcPr marL="57220" marR="5722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GB" sz="1300" b="1" dirty="0" smtClean="0">
                          <a:solidFill>
                            <a:srgbClr val="0F5494"/>
                          </a:solidFill>
                          <a:effectLst/>
                        </a:rPr>
                        <a:t>19%</a:t>
                      </a:r>
                      <a:endParaRPr lang="en-GB" sz="900" b="1" dirty="0">
                        <a:solidFill>
                          <a:srgbClr val="0F5494"/>
                        </a:solidFill>
                        <a:effectLst/>
                        <a:latin typeface="Calibri"/>
                        <a:ea typeface="Calibri"/>
                        <a:cs typeface="Times New Roman"/>
                      </a:endParaRPr>
                    </a:p>
                  </a:txBody>
                  <a:tcPr marL="57220" marR="5722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16205">
                <a:tc>
                  <a:txBody>
                    <a:bodyPr/>
                    <a:lstStyle/>
                    <a:p>
                      <a:pPr>
                        <a:lnSpc>
                          <a:spcPct val="115000"/>
                        </a:lnSpc>
                        <a:spcAft>
                          <a:spcPts val="0"/>
                        </a:spcAft>
                      </a:pPr>
                      <a:r>
                        <a:rPr lang="en-GB" sz="1300" b="1">
                          <a:solidFill>
                            <a:srgbClr val="0F5494"/>
                          </a:solidFill>
                          <a:effectLst/>
                        </a:rPr>
                        <a:t>V    SUBCONTRACTING</a:t>
                      </a:r>
                      <a:endParaRPr lang="en-GB" sz="900" b="1">
                        <a:solidFill>
                          <a:srgbClr val="0F5494"/>
                        </a:solidFill>
                        <a:effectLst/>
                        <a:latin typeface="Calibri"/>
                        <a:ea typeface="Calibri"/>
                        <a:cs typeface="Times New Roman"/>
                      </a:endParaRPr>
                    </a:p>
                  </a:txBody>
                  <a:tcPr marL="57220" marR="5722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GB" sz="1300" b="1" dirty="0">
                          <a:solidFill>
                            <a:srgbClr val="0F5494"/>
                          </a:solidFill>
                          <a:effectLst/>
                        </a:rPr>
                        <a:t>50.000</a:t>
                      </a:r>
                      <a:endParaRPr lang="en-GB" sz="900" b="1" dirty="0">
                        <a:solidFill>
                          <a:srgbClr val="0F5494"/>
                        </a:solidFill>
                        <a:effectLst/>
                        <a:latin typeface="Calibri"/>
                        <a:ea typeface="Calibri"/>
                        <a:cs typeface="Times New Roman"/>
                      </a:endParaRPr>
                    </a:p>
                  </a:txBody>
                  <a:tcPr marL="57220" marR="57220" marT="0"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GB" sz="1300" b="1" dirty="0">
                          <a:solidFill>
                            <a:srgbClr val="0F5494"/>
                          </a:solidFill>
                          <a:effectLst/>
                        </a:rPr>
                        <a:t>+10.000</a:t>
                      </a:r>
                      <a:endParaRPr lang="en-GB" sz="900" b="1" dirty="0">
                        <a:solidFill>
                          <a:srgbClr val="0F5494"/>
                        </a:solidFill>
                        <a:effectLst/>
                        <a:latin typeface="Calibri"/>
                        <a:ea typeface="Calibri"/>
                        <a:cs typeface="Times New Roman"/>
                      </a:endParaRPr>
                    </a:p>
                  </a:txBody>
                  <a:tcPr marL="57220" marR="57220" marT="0"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GB" sz="1300" b="1" dirty="0">
                          <a:solidFill>
                            <a:srgbClr val="FF0000"/>
                          </a:solidFill>
                          <a:effectLst/>
                        </a:rPr>
                        <a:t>+20% of budget heading</a:t>
                      </a:r>
                      <a:endParaRPr lang="en-GB" sz="900" b="1" dirty="0">
                        <a:solidFill>
                          <a:srgbClr val="FF0000"/>
                        </a:solidFill>
                        <a:effectLst/>
                        <a:latin typeface="Calibri"/>
                        <a:ea typeface="Calibri"/>
                        <a:cs typeface="Times New Roman"/>
                      </a:endParaRPr>
                    </a:p>
                  </a:txBody>
                  <a:tcPr marL="57220" marR="5722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GB" sz="1300" b="1" dirty="0">
                          <a:solidFill>
                            <a:srgbClr val="0F5494"/>
                          </a:solidFill>
                          <a:effectLst/>
                        </a:rPr>
                        <a:t>60.000</a:t>
                      </a:r>
                      <a:endParaRPr lang="en-GB" sz="900" b="1" dirty="0">
                        <a:solidFill>
                          <a:srgbClr val="0F5494"/>
                        </a:solidFill>
                        <a:effectLst/>
                        <a:latin typeface="Calibri"/>
                        <a:ea typeface="Calibri"/>
                        <a:cs typeface="Times New Roman"/>
                      </a:endParaRPr>
                    </a:p>
                  </a:txBody>
                  <a:tcPr marL="57220" marR="5722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latinLnBrk="0" hangingPunct="1">
                        <a:lnSpc>
                          <a:spcPct val="115000"/>
                        </a:lnSpc>
                        <a:spcAft>
                          <a:spcPts val="0"/>
                        </a:spcAft>
                      </a:pPr>
                      <a:r>
                        <a:rPr lang="en-GB" sz="1300" b="1" kern="1200" dirty="0" smtClean="0">
                          <a:solidFill>
                            <a:srgbClr val="0F5494"/>
                          </a:solidFill>
                          <a:effectLst/>
                          <a:latin typeface="+mn-lt"/>
                          <a:ea typeface="+mn-ea"/>
                          <a:cs typeface="+mn-cs"/>
                        </a:rPr>
                        <a:t>7%</a:t>
                      </a:r>
                      <a:endParaRPr lang="en-GB" sz="1300" b="1" kern="1200" dirty="0">
                        <a:solidFill>
                          <a:srgbClr val="0F5494"/>
                        </a:solidFill>
                        <a:effectLst/>
                        <a:latin typeface="+mn-lt"/>
                        <a:ea typeface="+mn-ea"/>
                        <a:cs typeface="+mn-cs"/>
                      </a:endParaRPr>
                    </a:p>
                  </a:txBody>
                  <a:tcPr marL="57220" marR="5722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77470">
                <a:tc>
                  <a:txBody>
                    <a:bodyPr/>
                    <a:lstStyle/>
                    <a:p>
                      <a:pPr>
                        <a:lnSpc>
                          <a:spcPct val="115000"/>
                        </a:lnSpc>
                        <a:spcAft>
                          <a:spcPts val="0"/>
                        </a:spcAft>
                      </a:pPr>
                      <a:r>
                        <a:rPr lang="en-GB" sz="1300" b="1" dirty="0">
                          <a:solidFill>
                            <a:srgbClr val="0F5494"/>
                          </a:solidFill>
                          <a:effectLst/>
                        </a:rPr>
                        <a:t>TOTAL GRANT </a:t>
                      </a:r>
                      <a:r>
                        <a:rPr lang="en-GB" sz="1300" b="1" dirty="0" smtClean="0">
                          <a:solidFill>
                            <a:srgbClr val="0F5494"/>
                          </a:solidFill>
                          <a:effectLst/>
                        </a:rPr>
                        <a:t>(</a:t>
                      </a:r>
                      <a:r>
                        <a:rPr lang="en-GB" sz="1300" b="1" dirty="0">
                          <a:solidFill>
                            <a:srgbClr val="0F5494"/>
                          </a:solidFill>
                          <a:effectLst/>
                        </a:rPr>
                        <a:t>total I-V)</a:t>
                      </a:r>
                      <a:endParaRPr lang="en-GB" sz="900" b="1" dirty="0">
                        <a:solidFill>
                          <a:srgbClr val="0F5494"/>
                        </a:solidFill>
                        <a:effectLst/>
                        <a:latin typeface="Calibri"/>
                        <a:ea typeface="Calibri"/>
                        <a:cs typeface="Times New Roman"/>
                      </a:endParaRPr>
                    </a:p>
                  </a:txBody>
                  <a:tcPr marL="57220" marR="5722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GB" sz="1300" b="1" dirty="0">
                          <a:solidFill>
                            <a:srgbClr val="0F5494"/>
                          </a:solidFill>
                          <a:effectLst/>
                        </a:rPr>
                        <a:t>850.000</a:t>
                      </a:r>
                      <a:endParaRPr lang="en-GB" sz="900" b="1" dirty="0">
                        <a:solidFill>
                          <a:srgbClr val="0F5494"/>
                        </a:solidFill>
                        <a:effectLst/>
                        <a:latin typeface="Calibri"/>
                        <a:ea typeface="Calibri"/>
                        <a:cs typeface="Times New Roman"/>
                      </a:endParaRPr>
                    </a:p>
                  </a:txBody>
                  <a:tcPr marL="57220" marR="57220" marT="0"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GB" sz="1300" b="1" dirty="0">
                          <a:solidFill>
                            <a:srgbClr val="0F5494"/>
                          </a:solidFill>
                          <a:effectLst/>
                        </a:rPr>
                        <a:t> </a:t>
                      </a:r>
                      <a:endParaRPr lang="en-GB" sz="900" b="1" dirty="0">
                        <a:solidFill>
                          <a:srgbClr val="0F5494"/>
                        </a:solidFill>
                        <a:effectLst/>
                        <a:latin typeface="Calibri"/>
                        <a:ea typeface="Calibri"/>
                        <a:cs typeface="Times New Roman"/>
                      </a:endParaRPr>
                    </a:p>
                  </a:txBody>
                  <a:tcPr marL="57220" marR="57220" marT="0"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GB" sz="1300" b="1">
                          <a:solidFill>
                            <a:srgbClr val="0F5494"/>
                          </a:solidFill>
                          <a:effectLst/>
                        </a:rPr>
                        <a:t> </a:t>
                      </a:r>
                      <a:endParaRPr lang="en-GB" sz="900" b="1">
                        <a:solidFill>
                          <a:srgbClr val="0F5494"/>
                        </a:solidFill>
                        <a:effectLst/>
                        <a:latin typeface="Calibri"/>
                        <a:ea typeface="Calibri"/>
                        <a:cs typeface="Times New Roman"/>
                      </a:endParaRPr>
                    </a:p>
                  </a:txBody>
                  <a:tcPr marL="57220" marR="5722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GB" sz="1300" b="1" dirty="0">
                          <a:solidFill>
                            <a:srgbClr val="0F5494"/>
                          </a:solidFill>
                          <a:effectLst/>
                        </a:rPr>
                        <a:t>850.000</a:t>
                      </a:r>
                      <a:endParaRPr lang="en-GB" sz="900" b="1" dirty="0">
                        <a:solidFill>
                          <a:srgbClr val="0F5494"/>
                        </a:solidFill>
                        <a:effectLst/>
                        <a:latin typeface="Calibri"/>
                        <a:ea typeface="Calibri"/>
                        <a:cs typeface="Times New Roman"/>
                      </a:endParaRPr>
                    </a:p>
                  </a:txBody>
                  <a:tcPr marL="57220" marR="5722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GB" sz="1300" b="1" dirty="0">
                          <a:solidFill>
                            <a:srgbClr val="0F5494"/>
                          </a:solidFill>
                          <a:effectLst/>
                        </a:rPr>
                        <a:t> </a:t>
                      </a:r>
                      <a:endParaRPr lang="en-GB" sz="900" b="1" dirty="0">
                        <a:solidFill>
                          <a:srgbClr val="0F5494"/>
                        </a:solidFill>
                        <a:effectLst/>
                        <a:latin typeface="Calibri"/>
                        <a:ea typeface="Calibri"/>
                        <a:cs typeface="Times New Roman"/>
                      </a:endParaRPr>
                    </a:p>
                  </a:txBody>
                  <a:tcPr marL="57220" marR="5722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4" name="Slide Number Placeholder 3"/>
          <p:cNvSpPr>
            <a:spLocks noGrp="1"/>
          </p:cNvSpPr>
          <p:nvPr>
            <p:ph type="sldNum" sz="quarter" idx="12"/>
          </p:nvPr>
        </p:nvSpPr>
        <p:spPr/>
        <p:txBody>
          <a:bodyPr/>
          <a:lstStyle/>
          <a:p>
            <a:fld id="{14F0E55B-1EBF-4C63-9883-404455EB20A7}" type="slidenum">
              <a:rPr lang="en-GB" altLang="en-US" smtClean="0"/>
              <a:pPr/>
              <a:t>13</a:t>
            </a:fld>
            <a:endParaRPr lang="en-GB" altLang="en-US"/>
          </a:p>
        </p:txBody>
      </p:sp>
    </p:spTree>
    <p:extLst>
      <p:ext uri="{BB962C8B-B14F-4D97-AF65-F5344CB8AC3E}">
        <p14:creationId xmlns:p14="http://schemas.microsoft.com/office/powerpoint/2010/main" val="357924881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body" idx="1"/>
          </p:nvPr>
        </p:nvSpPr>
        <p:spPr>
          <a:xfrm>
            <a:off x="457200" y="1628800"/>
            <a:ext cx="8229600" cy="4608511"/>
          </a:xfrm>
        </p:spPr>
        <p:txBody>
          <a:bodyPr/>
          <a:lstStyle/>
          <a:p>
            <a:pPr lvl="0"/>
            <a:endParaRPr lang="en-GB" sz="2300" dirty="0"/>
          </a:p>
          <a:p>
            <a:pPr marL="457200" lvl="1" indent="0">
              <a:buNone/>
            </a:pPr>
            <a:r>
              <a:rPr lang="en-GB" sz="2500" b="1" dirty="0" smtClean="0"/>
              <a:t>         </a:t>
            </a:r>
            <a:endParaRPr lang="en-GB" sz="2300" dirty="0"/>
          </a:p>
        </p:txBody>
      </p:sp>
      <p:sp>
        <p:nvSpPr>
          <p:cNvPr id="3" name="Rectangle 1"/>
          <p:cNvSpPr>
            <a:spLocks noChangeArrowheads="1"/>
          </p:cNvSpPr>
          <p:nvPr/>
        </p:nvSpPr>
        <p:spPr bwMode="auto">
          <a:xfrm>
            <a:off x="971600" y="1340768"/>
            <a:ext cx="72008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ctr"/>
            <a:r>
              <a:rPr lang="en-GB" altLang="en-US" sz="2000" b="1" i="1" dirty="0">
                <a:solidFill>
                  <a:srgbClr val="FF0000"/>
                </a:solidFill>
              </a:rPr>
              <a:t>Modification to the Budget</a:t>
            </a:r>
            <a:endParaRPr lang="en-GB" sz="1800" dirty="0">
              <a:solidFill>
                <a:srgbClr val="FF0000"/>
              </a:solidFill>
            </a:endParaRPr>
          </a:p>
          <a:p>
            <a:pPr algn="ctr"/>
            <a:r>
              <a:rPr lang="fr-BE" altLang="en-US" sz="2000" b="1" dirty="0" err="1" smtClean="0">
                <a:solidFill>
                  <a:srgbClr val="FF0000"/>
                </a:solidFill>
                <a:latin typeface="Arial" pitchFamily="34" charset="0"/>
                <a:cs typeface="Arial" pitchFamily="34" charset="0"/>
              </a:rPr>
              <a:t>Example</a:t>
            </a:r>
            <a:r>
              <a:rPr lang="fr-BE" altLang="en-US" sz="2000" b="1" dirty="0" smtClean="0">
                <a:solidFill>
                  <a:srgbClr val="FF0000"/>
                </a:solidFill>
                <a:latin typeface="Arial" pitchFamily="34" charset="0"/>
                <a:cs typeface="Arial" pitchFamily="34" charset="0"/>
              </a:rPr>
              <a:t> 3 – Modification NOT ACCEPTED !!!!!</a:t>
            </a:r>
            <a:endParaRPr kumimoji="0" lang="en-GB" altLang="en-US" sz="18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19371462"/>
              </p:ext>
            </p:extLst>
          </p:nvPr>
        </p:nvGraphicFramePr>
        <p:xfrm>
          <a:off x="807377" y="2276872"/>
          <a:ext cx="7653054" cy="3933854"/>
        </p:xfrm>
        <a:graphic>
          <a:graphicData uri="http://schemas.openxmlformats.org/drawingml/2006/table">
            <a:tbl>
              <a:tblPr firstRow="1" firstCol="1" bandRow="1">
                <a:tableStyleId>{5C22544A-7EE6-4342-B048-85BDC9FD1C3A}</a:tableStyleId>
              </a:tblPr>
              <a:tblGrid>
                <a:gridCol w="2540487"/>
                <a:gridCol w="1152128"/>
                <a:gridCol w="1080120"/>
                <a:gridCol w="1008112"/>
                <a:gridCol w="936104"/>
                <a:gridCol w="936103"/>
              </a:tblGrid>
              <a:tr h="716205">
                <a:tc>
                  <a:txBody>
                    <a:bodyPr/>
                    <a:lstStyle/>
                    <a:p>
                      <a:pPr>
                        <a:lnSpc>
                          <a:spcPct val="115000"/>
                        </a:lnSpc>
                        <a:spcAft>
                          <a:spcPts val="0"/>
                        </a:spcAft>
                      </a:pPr>
                      <a:r>
                        <a:rPr lang="en-GB" sz="1300" b="1" dirty="0">
                          <a:solidFill>
                            <a:srgbClr val="0F5494"/>
                          </a:solidFill>
                          <a:effectLst/>
                        </a:rPr>
                        <a:t> </a:t>
                      </a:r>
                      <a:endParaRPr lang="en-GB" sz="900" b="1" dirty="0">
                        <a:solidFill>
                          <a:srgbClr val="0F5494"/>
                        </a:solidFill>
                        <a:effectLst/>
                        <a:latin typeface="Calibri"/>
                        <a:ea typeface="Calibri"/>
                        <a:cs typeface="Times New Roman"/>
                      </a:endParaRPr>
                    </a:p>
                  </a:txBody>
                  <a:tcPr marL="57220" marR="5722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GB" sz="1300" b="1" dirty="0">
                          <a:solidFill>
                            <a:srgbClr val="0F5494"/>
                          </a:solidFill>
                          <a:effectLst/>
                        </a:rPr>
                        <a:t>EUR</a:t>
                      </a:r>
                      <a:endParaRPr lang="en-GB" sz="900" b="1" dirty="0">
                        <a:solidFill>
                          <a:srgbClr val="0F5494"/>
                        </a:solidFill>
                        <a:effectLst/>
                        <a:latin typeface="Calibri"/>
                        <a:ea typeface="Calibri"/>
                        <a:cs typeface="Times New Roman"/>
                      </a:endParaRPr>
                    </a:p>
                  </a:txBody>
                  <a:tcPr marL="57220" marR="57220" marT="0"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GB" sz="1300" b="1" dirty="0">
                          <a:solidFill>
                            <a:srgbClr val="0F5494"/>
                          </a:solidFill>
                          <a:effectLst/>
                        </a:rPr>
                        <a:t>Budget transfer</a:t>
                      </a:r>
                      <a:endParaRPr lang="en-GB" sz="900" b="1" dirty="0">
                        <a:solidFill>
                          <a:srgbClr val="0F5494"/>
                        </a:solidFill>
                        <a:effectLst/>
                        <a:latin typeface="Calibri"/>
                        <a:ea typeface="Calibri"/>
                        <a:cs typeface="Times New Roman"/>
                      </a:endParaRPr>
                    </a:p>
                  </a:txBody>
                  <a:tcPr marL="57220" marR="57220" marT="0"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GB" sz="1300" b="1" dirty="0">
                          <a:solidFill>
                            <a:srgbClr val="FF0000"/>
                          </a:solidFill>
                          <a:effectLst/>
                        </a:rPr>
                        <a:t>% of budget heading</a:t>
                      </a:r>
                      <a:endParaRPr lang="en-GB" sz="900" b="1" dirty="0">
                        <a:solidFill>
                          <a:srgbClr val="FF0000"/>
                        </a:solidFill>
                        <a:effectLst/>
                        <a:latin typeface="Calibri"/>
                        <a:ea typeface="Calibri"/>
                        <a:cs typeface="Times New Roman"/>
                      </a:endParaRPr>
                    </a:p>
                  </a:txBody>
                  <a:tcPr marL="57220" marR="5722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GB" sz="1300" b="1" dirty="0">
                          <a:solidFill>
                            <a:srgbClr val="0F5494"/>
                          </a:solidFill>
                          <a:effectLst/>
                        </a:rPr>
                        <a:t>result</a:t>
                      </a:r>
                      <a:endParaRPr lang="en-GB" sz="900" b="1" dirty="0">
                        <a:solidFill>
                          <a:srgbClr val="0F5494"/>
                        </a:solidFill>
                        <a:effectLst/>
                        <a:latin typeface="Calibri"/>
                        <a:ea typeface="Calibri"/>
                        <a:cs typeface="Times New Roman"/>
                      </a:endParaRPr>
                    </a:p>
                  </a:txBody>
                  <a:tcPr marL="57220" marR="5722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GB" sz="1300" b="1" dirty="0">
                          <a:solidFill>
                            <a:srgbClr val="FF0000"/>
                          </a:solidFill>
                          <a:effectLst/>
                        </a:rPr>
                        <a:t>% of total grant</a:t>
                      </a:r>
                      <a:endParaRPr lang="en-GB" sz="900" b="1" dirty="0">
                        <a:solidFill>
                          <a:srgbClr val="FF0000"/>
                        </a:solidFill>
                        <a:effectLst/>
                        <a:latin typeface="Calibri"/>
                        <a:ea typeface="Calibri"/>
                        <a:cs typeface="Times New Roman"/>
                      </a:endParaRPr>
                    </a:p>
                  </a:txBody>
                  <a:tcPr marL="57220" marR="5722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939979">
                <a:tc>
                  <a:txBody>
                    <a:bodyPr/>
                    <a:lstStyle/>
                    <a:p>
                      <a:pPr>
                        <a:lnSpc>
                          <a:spcPct val="115000"/>
                        </a:lnSpc>
                        <a:spcAft>
                          <a:spcPts val="0"/>
                        </a:spcAft>
                      </a:pPr>
                      <a:r>
                        <a:rPr lang="en-GB" sz="1300" b="1" dirty="0">
                          <a:solidFill>
                            <a:srgbClr val="0F5494"/>
                          </a:solidFill>
                          <a:effectLst/>
                        </a:rPr>
                        <a:t>I      STAFF COSTS</a:t>
                      </a:r>
                      <a:endParaRPr lang="en-GB" sz="900" b="1" dirty="0">
                        <a:solidFill>
                          <a:srgbClr val="0F5494"/>
                        </a:solidFill>
                        <a:effectLst/>
                        <a:latin typeface="Calibri"/>
                        <a:ea typeface="Calibri"/>
                        <a:cs typeface="Times New Roman"/>
                      </a:endParaRPr>
                    </a:p>
                  </a:txBody>
                  <a:tcPr marL="57220" marR="5722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GB" sz="1300" b="1" dirty="0" smtClean="0">
                          <a:solidFill>
                            <a:srgbClr val="0F5494"/>
                          </a:solidFill>
                          <a:effectLst/>
                        </a:rPr>
                        <a:t>340.000</a:t>
                      </a:r>
                      <a:endParaRPr lang="en-GB" sz="900" b="1" dirty="0">
                        <a:solidFill>
                          <a:srgbClr val="0F5494"/>
                        </a:solidFill>
                        <a:effectLst/>
                        <a:latin typeface="Calibri"/>
                        <a:ea typeface="Calibri"/>
                        <a:cs typeface="Times New Roman"/>
                      </a:endParaRPr>
                    </a:p>
                  </a:txBody>
                  <a:tcPr marL="57220" marR="57220" marT="0"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GB" sz="1300" b="1" dirty="0">
                          <a:solidFill>
                            <a:srgbClr val="0F5494"/>
                          </a:solidFill>
                          <a:effectLst/>
                        </a:rPr>
                        <a:t> </a:t>
                      </a:r>
                      <a:r>
                        <a:rPr lang="en-GB" sz="1300" b="1" dirty="0" smtClean="0">
                          <a:solidFill>
                            <a:srgbClr val="0F5494"/>
                          </a:solidFill>
                          <a:effectLst/>
                        </a:rPr>
                        <a:t>+45.000</a:t>
                      </a:r>
                      <a:endParaRPr lang="en-GB" sz="900" b="1" dirty="0">
                        <a:solidFill>
                          <a:srgbClr val="0F5494"/>
                        </a:solidFill>
                        <a:effectLst/>
                        <a:latin typeface="Calibri"/>
                        <a:ea typeface="Calibri"/>
                        <a:cs typeface="Times New Roman"/>
                      </a:endParaRPr>
                    </a:p>
                  </a:txBody>
                  <a:tcPr marL="57220" marR="57220" marT="0"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GB" sz="1300" b="1" dirty="0">
                          <a:solidFill>
                            <a:srgbClr val="0F5494"/>
                          </a:solidFill>
                          <a:effectLst/>
                        </a:rPr>
                        <a:t> </a:t>
                      </a:r>
                      <a:r>
                        <a:rPr lang="en-GB" sz="1100" b="1" dirty="0" smtClean="0">
                          <a:solidFill>
                            <a:srgbClr val="FF0000"/>
                          </a:solidFill>
                          <a:effectLst/>
                        </a:rPr>
                        <a:t>+13% of budget heading</a:t>
                      </a:r>
                      <a:endParaRPr lang="en-GB" sz="1100" b="1" dirty="0" smtClean="0">
                        <a:solidFill>
                          <a:srgbClr val="FF0000"/>
                        </a:solidFill>
                        <a:effectLst/>
                        <a:latin typeface="Calibri"/>
                        <a:ea typeface="Calibri"/>
                        <a:cs typeface="Times New Roman"/>
                      </a:endParaRPr>
                    </a:p>
                    <a:p>
                      <a:pPr algn="ctr">
                        <a:lnSpc>
                          <a:spcPct val="115000"/>
                        </a:lnSpc>
                        <a:spcAft>
                          <a:spcPts val="0"/>
                        </a:spcAft>
                      </a:pPr>
                      <a:endParaRPr lang="en-GB" sz="900" b="1" dirty="0">
                        <a:solidFill>
                          <a:srgbClr val="0F5494"/>
                        </a:solidFill>
                        <a:effectLst/>
                        <a:latin typeface="Calibri"/>
                        <a:ea typeface="Calibri"/>
                        <a:cs typeface="Times New Roman"/>
                      </a:endParaRPr>
                    </a:p>
                  </a:txBody>
                  <a:tcPr marL="57220" marR="5722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GB" sz="1300" b="1" dirty="0" smtClean="0">
                          <a:solidFill>
                            <a:srgbClr val="0F5494"/>
                          </a:solidFill>
                          <a:effectLst/>
                        </a:rPr>
                        <a:t>385.000</a:t>
                      </a:r>
                      <a:endParaRPr lang="en-GB" sz="900" b="1" dirty="0">
                        <a:solidFill>
                          <a:srgbClr val="0F5494"/>
                        </a:solidFill>
                        <a:effectLst/>
                        <a:latin typeface="Calibri"/>
                        <a:ea typeface="Calibri"/>
                        <a:cs typeface="Times New Roman"/>
                      </a:endParaRPr>
                    </a:p>
                  </a:txBody>
                  <a:tcPr marL="57220" marR="5722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GB" sz="1600" b="1" dirty="0" smtClean="0">
                          <a:solidFill>
                            <a:srgbClr val="FF0000"/>
                          </a:solidFill>
                          <a:effectLst/>
                        </a:rPr>
                        <a:t>45,5%</a:t>
                      </a:r>
                      <a:endParaRPr lang="en-GB" sz="1600" b="1" dirty="0">
                        <a:solidFill>
                          <a:srgbClr val="FF0000"/>
                        </a:solidFill>
                        <a:effectLst/>
                        <a:latin typeface="Calibri"/>
                        <a:ea typeface="Calibri"/>
                        <a:cs typeface="Times New Roman"/>
                      </a:endParaRPr>
                    </a:p>
                  </a:txBody>
                  <a:tcPr marL="57220" marR="5722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22760">
                <a:tc>
                  <a:txBody>
                    <a:bodyPr/>
                    <a:lstStyle/>
                    <a:p>
                      <a:pPr>
                        <a:lnSpc>
                          <a:spcPct val="115000"/>
                        </a:lnSpc>
                        <a:spcAft>
                          <a:spcPts val="0"/>
                        </a:spcAft>
                      </a:pPr>
                      <a:r>
                        <a:rPr lang="en-GB" sz="1300" b="1">
                          <a:solidFill>
                            <a:srgbClr val="0F5494"/>
                          </a:solidFill>
                          <a:effectLst/>
                        </a:rPr>
                        <a:t>II    TRAVEL COSTS</a:t>
                      </a:r>
                      <a:endParaRPr lang="en-GB" sz="900" b="1">
                        <a:solidFill>
                          <a:srgbClr val="0F5494"/>
                        </a:solidFill>
                        <a:effectLst/>
                        <a:latin typeface="Calibri"/>
                        <a:ea typeface="Calibri"/>
                        <a:cs typeface="Times New Roman"/>
                      </a:endParaRPr>
                    </a:p>
                  </a:txBody>
                  <a:tcPr marL="57220" marR="5722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GB" sz="1300" b="1" dirty="0">
                          <a:solidFill>
                            <a:srgbClr val="0F5494"/>
                          </a:solidFill>
                          <a:effectLst/>
                        </a:rPr>
                        <a:t>150.000</a:t>
                      </a:r>
                      <a:endParaRPr lang="en-GB" sz="900" b="1" dirty="0">
                        <a:solidFill>
                          <a:srgbClr val="0F5494"/>
                        </a:solidFill>
                        <a:effectLst/>
                        <a:latin typeface="Calibri"/>
                        <a:ea typeface="Calibri"/>
                        <a:cs typeface="Times New Roman"/>
                      </a:endParaRPr>
                    </a:p>
                  </a:txBody>
                  <a:tcPr marL="57220" marR="57220" marT="0"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GB" sz="1300" b="1">
                          <a:solidFill>
                            <a:srgbClr val="0F5494"/>
                          </a:solidFill>
                          <a:effectLst/>
                        </a:rPr>
                        <a:t> </a:t>
                      </a:r>
                      <a:endParaRPr lang="en-GB" sz="900" b="1">
                        <a:solidFill>
                          <a:srgbClr val="0F5494"/>
                        </a:solidFill>
                        <a:effectLst/>
                        <a:latin typeface="Calibri"/>
                        <a:ea typeface="Calibri"/>
                        <a:cs typeface="Times New Roman"/>
                      </a:endParaRPr>
                    </a:p>
                  </a:txBody>
                  <a:tcPr marL="57220" marR="57220" marT="0"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GB" sz="1300" b="1" dirty="0">
                          <a:solidFill>
                            <a:srgbClr val="0F5494"/>
                          </a:solidFill>
                          <a:effectLst/>
                        </a:rPr>
                        <a:t> </a:t>
                      </a:r>
                      <a:endParaRPr lang="en-GB" sz="900" b="1" dirty="0">
                        <a:solidFill>
                          <a:srgbClr val="0F5494"/>
                        </a:solidFill>
                        <a:effectLst/>
                        <a:latin typeface="Calibri"/>
                        <a:ea typeface="Calibri"/>
                        <a:cs typeface="Times New Roman"/>
                      </a:endParaRPr>
                    </a:p>
                  </a:txBody>
                  <a:tcPr marL="57220" marR="5722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GB" sz="1300" b="1">
                          <a:solidFill>
                            <a:srgbClr val="0F5494"/>
                          </a:solidFill>
                          <a:effectLst/>
                        </a:rPr>
                        <a:t>150.000</a:t>
                      </a:r>
                      <a:endParaRPr lang="en-GB" sz="900" b="1">
                        <a:solidFill>
                          <a:srgbClr val="0F5494"/>
                        </a:solidFill>
                        <a:effectLst/>
                        <a:latin typeface="Calibri"/>
                        <a:ea typeface="Calibri"/>
                        <a:cs typeface="Times New Roman"/>
                      </a:endParaRPr>
                    </a:p>
                  </a:txBody>
                  <a:tcPr marL="57220" marR="5722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GB" sz="1300" b="1" dirty="0" smtClean="0">
                          <a:solidFill>
                            <a:srgbClr val="0F5494"/>
                          </a:solidFill>
                          <a:effectLst/>
                        </a:rPr>
                        <a:t>17,5%</a:t>
                      </a:r>
                      <a:endParaRPr lang="en-GB" sz="900" b="1" dirty="0">
                        <a:solidFill>
                          <a:srgbClr val="0F5494"/>
                        </a:solidFill>
                        <a:effectLst/>
                        <a:latin typeface="Calibri"/>
                        <a:ea typeface="Calibri"/>
                        <a:cs typeface="Times New Roman"/>
                      </a:endParaRPr>
                    </a:p>
                  </a:txBody>
                  <a:tcPr marL="57220" marR="5722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22760">
                <a:tc>
                  <a:txBody>
                    <a:bodyPr/>
                    <a:lstStyle/>
                    <a:p>
                      <a:pPr>
                        <a:lnSpc>
                          <a:spcPct val="115000"/>
                        </a:lnSpc>
                        <a:spcAft>
                          <a:spcPts val="0"/>
                        </a:spcAft>
                      </a:pPr>
                      <a:r>
                        <a:rPr lang="en-GB" sz="1300" b="1">
                          <a:solidFill>
                            <a:srgbClr val="0F5494"/>
                          </a:solidFill>
                          <a:effectLst/>
                        </a:rPr>
                        <a:t>III   COSTS OF STAY</a:t>
                      </a:r>
                      <a:endParaRPr lang="en-GB" sz="900" b="1">
                        <a:solidFill>
                          <a:srgbClr val="0F5494"/>
                        </a:solidFill>
                        <a:effectLst/>
                        <a:latin typeface="Calibri"/>
                        <a:ea typeface="Calibri"/>
                        <a:cs typeface="Times New Roman"/>
                      </a:endParaRPr>
                    </a:p>
                  </a:txBody>
                  <a:tcPr marL="57220" marR="5722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GB" sz="1300" b="1" dirty="0">
                          <a:solidFill>
                            <a:srgbClr val="0F5494"/>
                          </a:solidFill>
                          <a:effectLst/>
                        </a:rPr>
                        <a:t>150.000</a:t>
                      </a:r>
                      <a:endParaRPr lang="en-GB" sz="900" b="1" dirty="0">
                        <a:solidFill>
                          <a:srgbClr val="0F5494"/>
                        </a:solidFill>
                        <a:effectLst/>
                        <a:latin typeface="Calibri"/>
                        <a:ea typeface="Calibri"/>
                        <a:cs typeface="Times New Roman"/>
                      </a:endParaRPr>
                    </a:p>
                  </a:txBody>
                  <a:tcPr marL="57220" marR="57220" marT="0"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GB" sz="1300" b="1" dirty="0" smtClean="0">
                          <a:solidFill>
                            <a:srgbClr val="0F5494"/>
                          </a:solidFill>
                          <a:effectLst/>
                        </a:rPr>
                        <a:t>-20.000</a:t>
                      </a:r>
                      <a:endParaRPr lang="en-GB" sz="900" b="1" dirty="0">
                        <a:solidFill>
                          <a:srgbClr val="0F5494"/>
                        </a:solidFill>
                        <a:effectLst/>
                        <a:latin typeface="Calibri"/>
                        <a:ea typeface="Calibri"/>
                        <a:cs typeface="Times New Roman"/>
                      </a:endParaRPr>
                    </a:p>
                  </a:txBody>
                  <a:tcPr marL="57220" marR="57220" marT="0"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GB" sz="1300" b="1">
                          <a:solidFill>
                            <a:srgbClr val="0F5494"/>
                          </a:solidFill>
                          <a:effectLst/>
                        </a:rPr>
                        <a:t> </a:t>
                      </a:r>
                      <a:endParaRPr lang="en-GB" sz="900" b="1">
                        <a:solidFill>
                          <a:srgbClr val="0F5494"/>
                        </a:solidFill>
                        <a:effectLst/>
                        <a:latin typeface="Calibri"/>
                        <a:ea typeface="Calibri"/>
                        <a:cs typeface="Times New Roman"/>
                      </a:endParaRPr>
                    </a:p>
                  </a:txBody>
                  <a:tcPr marL="57220" marR="5722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GB" sz="1300" b="1" dirty="0" smtClean="0">
                          <a:solidFill>
                            <a:srgbClr val="0F5494"/>
                          </a:solidFill>
                          <a:effectLst/>
                        </a:rPr>
                        <a:t>130.000</a:t>
                      </a:r>
                      <a:endParaRPr lang="en-GB" sz="900" b="1" dirty="0">
                        <a:solidFill>
                          <a:srgbClr val="0F5494"/>
                        </a:solidFill>
                        <a:effectLst/>
                        <a:latin typeface="Calibri"/>
                        <a:ea typeface="Calibri"/>
                        <a:cs typeface="Times New Roman"/>
                      </a:endParaRPr>
                    </a:p>
                  </a:txBody>
                  <a:tcPr marL="57220" marR="5722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GB" sz="1300" b="1" dirty="0" smtClean="0">
                          <a:solidFill>
                            <a:srgbClr val="0F5494"/>
                          </a:solidFill>
                          <a:effectLst/>
                        </a:rPr>
                        <a:t>15%</a:t>
                      </a:r>
                      <a:endParaRPr lang="en-GB" sz="900" b="1" dirty="0">
                        <a:solidFill>
                          <a:srgbClr val="0F5494"/>
                        </a:solidFill>
                        <a:effectLst/>
                        <a:latin typeface="Calibri"/>
                        <a:ea typeface="Calibri"/>
                        <a:cs typeface="Times New Roman"/>
                      </a:endParaRPr>
                    </a:p>
                  </a:txBody>
                  <a:tcPr marL="57220" marR="5722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22760">
                <a:tc>
                  <a:txBody>
                    <a:bodyPr/>
                    <a:lstStyle/>
                    <a:p>
                      <a:pPr>
                        <a:lnSpc>
                          <a:spcPct val="115000"/>
                        </a:lnSpc>
                        <a:spcAft>
                          <a:spcPts val="0"/>
                        </a:spcAft>
                      </a:pPr>
                      <a:r>
                        <a:rPr lang="en-GB" sz="1300" b="1">
                          <a:solidFill>
                            <a:srgbClr val="0F5494"/>
                          </a:solidFill>
                          <a:effectLst/>
                        </a:rPr>
                        <a:t>IV   EQUIPMENT</a:t>
                      </a:r>
                      <a:endParaRPr lang="en-GB" sz="900" b="1">
                        <a:solidFill>
                          <a:srgbClr val="0F5494"/>
                        </a:solidFill>
                        <a:effectLst/>
                        <a:latin typeface="Calibri"/>
                        <a:ea typeface="Calibri"/>
                        <a:cs typeface="Times New Roman"/>
                      </a:endParaRPr>
                    </a:p>
                  </a:txBody>
                  <a:tcPr marL="57220" marR="5722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GB" sz="1300" b="1" dirty="0" smtClean="0">
                          <a:solidFill>
                            <a:srgbClr val="0F5494"/>
                          </a:solidFill>
                          <a:effectLst/>
                        </a:rPr>
                        <a:t>160.000</a:t>
                      </a:r>
                      <a:endParaRPr lang="en-GB" sz="900" b="1" dirty="0">
                        <a:solidFill>
                          <a:srgbClr val="0F5494"/>
                        </a:solidFill>
                        <a:effectLst/>
                        <a:latin typeface="Calibri"/>
                        <a:ea typeface="Calibri"/>
                        <a:cs typeface="Times New Roman"/>
                      </a:endParaRPr>
                    </a:p>
                  </a:txBody>
                  <a:tcPr marL="57220" marR="57220" marT="0"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GB" sz="1300" b="1">
                          <a:solidFill>
                            <a:srgbClr val="0F5494"/>
                          </a:solidFill>
                          <a:effectLst/>
                        </a:rPr>
                        <a:t> </a:t>
                      </a:r>
                      <a:endParaRPr lang="en-GB" sz="900" b="1">
                        <a:solidFill>
                          <a:srgbClr val="0F5494"/>
                        </a:solidFill>
                        <a:effectLst/>
                        <a:latin typeface="Calibri"/>
                        <a:ea typeface="Calibri"/>
                        <a:cs typeface="Times New Roman"/>
                      </a:endParaRPr>
                    </a:p>
                  </a:txBody>
                  <a:tcPr marL="57220" marR="57220" marT="0"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GB" sz="1300" b="1">
                          <a:solidFill>
                            <a:srgbClr val="0F5494"/>
                          </a:solidFill>
                          <a:effectLst/>
                        </a:rPr>
                        <a:t> </a:t>
                      </a:r>
                      <a:endParaRPr lang="en-GB" sz="900" b="1">
                        <a:solidFill>
                          <a:srgbClr val="0F5494"/>
                        </a:solidFill>
                        <a:effectLst/>
                        <a:latin typeface="Calibri"/>
                        <a:ea typeface="Calibri"/>
                        <a:cs typeface="Times New Roman"/>
                      </a:endParaRPr>
                    </a:p>
                  </a:txBody>
                  <a:tcPr marL="57220" marR="5722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GB" sz="1300" b="1" dirty="0" smtClean="0">
                          <a:solidFill>
                            <a:srgbClr val="0F5494"/>
                          </a:solidFill>
                          <a:effectLst/>
                        </a:rPr>
                        <a:t>160.000</a:t>
                      </a:r>
                      <a:endParaRPr lang="en-GB" sz="900" b="1" dirty="0">
                        <a:solidFill>
                          <a:srgbClr val="0F5494"/>
                        </a:solidFill>
                        <a:effectLst/>
                        <a:latin typeface="Calibri"/>
                        <a:ea typeface="Calibri"/>
                        <a:cs typeface="Times New Roman"/>
                      </a:endParaRPr>
                    </a:p>
                  </a:txBody>
                  <a:tcPr marL="57220" marR="5722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GB" sz="1300" b="1" dirty="0" smtClean="0">
                          <a:solidFill>
                            <a:srgbClr val="0F5494"/>
                          </a:solidFill>
                          <a:effectLst/>
                        </a:rPr>
                        <a:t>19%</a:t>
                      </a:r>
                      <a:endParaRPr lang="en-GB" sz="900" b="1" dirty="0">
                        <a:solidFill>
                          <a:srgbClr val="0F5494"/>
                        </a:solidFill>
                        <a:effectLst/>
                        <a:latin typeface="Calibri"/>
                        <a:ea typeface="Calibri"/>
                        <a:cs typeface="Times New Roman"/>
                      </a:endParaRPr>
                    </a:p>
                  </a:txBody>
                  <a:tcPr marL="57220" marR="5722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31920">
                <a:tc>
                  <a:txBody>
                    <a:bodyPr/>
                    <a:lstStyle/>
                    <a:p>
                      <a:pPr>
                        <a:lnSpc>
                          <a:spcPct val="115000"/>
                        </a:lnSpc>
                        <a:spcAft>
                          <a:spcPts val="0"/>
                        </a:spcAft>
                      </a:pPr>
                      <a:r>
                        <a:rPr lang="en-GB" sz="1300" b="1">
                          <a:solidFill>
                            <a:srgbClr val="0F5494"/>
                          </a:solidFill>
                          <a:effectLst/>
                        </a:rPr>
                        <a:t>V    SUBCONTRACTING</a:t>
                      </a:r>
                      <a:endParaRPr lang="en-GB" sz="900" b="1">
                        <a:solidFill>
                          <a:srgbClr val="0F5494"/>
                        </a:solidFill>
                        <a:effectLst/>
                        <a:latin typeface="Calibri"/>
                        <a:ea typeface="Calibri"/>
                        <a:cs typeface="Times New Roman"/>
                      </a:endParaRPr>
                    </a:p>
                  </a:txBody>
                  <a:tcPr marL="57220" marR="5722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GB" sz="1300" b="1" dirty="0">
                          <a:solidFill>
                            <a:srgbClr val="0F5494"/>
                          </a:solidFill>
                          <a:effectLst/>
                        </a:rPr>
                        <a:t>50.000</a:t>
                      </a:r>
                      <a:endParaRPr lang="en-GB" sz="900" b="1" dirty="0">
                        <a:solidFill>
                          <a:srgbClr val="0F5494"/>
                        </a:solidFill>
                        <a:effectLst/>
                        <a:latin typeface="Calibri"/>
                        <a:ea typeface="Calibri"/>
                        <a:cs typeface="Times New Roman"/>
                      </a:endParaRPr>
                    </a:p>
                  </a:txBody>
                  <a:tcPr marL="57220" marR="57220" marT="0"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GB" sz="1300" b="1" dirty="0" smtClean="0">
                          <a:solidFill>
                            <a:srgbClr val="0F5494"/>
                          </a:solidFill>
                          <a:effectLst/>
                        </a:rPr>
                        <a:t>-25.000</a:t>
                      </a:r>
                      <a:endParaRPr lang="en-GB" sz="900" b="1" dirty="0">
                        <a:solidFill>
                          <a:srgbClr val="0F5494"/>
                        </a:solidFill>
                        <a:effectLst/>
                        <a:latin typeface="Calibri"/>
                        <a:ea typeface="Calibri"/>
                        <a:cs typeface="Times New Roman"/>
                      </a:endParaRPr>
                    </a:p>
                  </a:txBody>
                  <a:tcPr marL="57220" marR="57220" marT="0"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endParaRPr lang="en-GB" sz="900" b="1" dirty="0">
                        <a:solidFill>
                          <a:srgbClr val="FF0000"/>
                        </a:solidFill>
                        <a:effectLst/>
                        <a:latin typeface="Calibri"/>
                        <a:ea typeface="Calibri"/>
                        <a:cs typeface="Times New Roman"/>
                      </a:endParaRPr>
                    </a:p>
                  </a:txBody>
                  <a:tcPr marL="57220" marR="5722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GB" sz="1300" b="1" dirty="0" smtClean="0">
                          <a:solidFill>
                            <a:srgbClr val="0F5494"/>
                          </a:solidFill>
                          <a:effectLst/>
                        </a:rPr>
                        <a:t>25.000</a:t>
                      </a:r>
                      <a:endParaRPr lang="en-GB" sz="900" b="1" dirty="0">
                        <a:solidFill>
                          <a:srgbClr val="0F5494"/>
                        </a:solidFill>
                        <a:effectLst/>
                        <a:latin typeface="Calibri"/>
                        <a:ea typeface="Calibri"/>
                        <a:cs typeface="Times New Roman"/>
                      </a:endParaRPr>
                    </a:p>
                  </a:txBody>
                  <a:tcPr marL="57220" marR="5722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latinLnBrk="0" hangingPunct="1">
                        <a:lnSpc>
                          <a:spcPct val="115000"/>
                        </a:lnSpc>
                        <a:spcAft>
                          <a:spcPts val="0"/>
                        </a:spcAft>
                      </a:pPr>
                      <a:r>
                        <a:rPr lang="en-GB" sz="1300" b="1" kern="1200" dirty="0" smtClean="0">
                          <a:solidFill>
                            <a:srgbClr val="0F5494"/>
                          </a:solidFill>
                          <a:effectLst/>
                          <a:latin typeface="+mn-lt"/>
                          <a:ea typeface="+mn-ea"/>
                          <a:cs typeface="+mn-cs"/>
                        </a:rPr>
                        <a:t>3%</a:t>
                      </a:r>
                      <a:endParaRPr lang="en-GB" sz="1300" b="1" kern="1200" dirty="0">
                        <a:solidFill>
                          <a:srgbClr val="0F5494"/>
                        </a:solidFill>
                        <a:effectLst/>
                        <a:latin typeface="+mn-lt"/>
                        <a:ea typeface="+mn-ea"/>
                        <a:cs typeface="+mn-cs"/>
                      </a:endParaRPr>
                    </a:p>
                  </a:txBody>
                  <a:tcPr marL="57220" marR="5722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77470">
                <a:tc>
                  <a:txBody>
                    <a:bodyPr/>
                    <a:lstStyle/>
                    <a:p>
                      <a:pPr>
                        <a:lnSpc>
                          <a:spcPct val="115000"/>
                        </a:lnSpc>
                        <a:spcAft>
                          <a:spcPts val="0"/>
                        </a:spcAft>
                      </a:pPr>
                      <a:r>
                        <a:rPr lang="en-GB" sz="1300" b="1" dirty="0">
                          <a:solidFill>
                            <a:srgbClr val="0F5494"/>
                          </a:solidFill>
                          <a:effectLst/>
                        </a:rPr>
                        <a:t>TOTAL GRANT </a:t>
                      </a:r>
                      <a:r>
                        <a:rPr lang="en-GB" sz="1300" b="1" dirty="0" smtClean="0">
                          <a:solidFill>
                            <a:srgbClr val="0F5494"/>
                          </a:solidFill>
                          <a:effectLst/>
                        </a:rPr>
                        <a:t>(</a:t>
                      </a:r>
                      <a:r>
                        <a:rPr lang="en-GB" sz="1300" b="1" dirty="0">
                          <a:solidFill>
                            <a:srgbClr val="0F5494"/>
                          </a:solidFill>
                          <a:effectLst/>
                        </a:rPr>
                        <a:t>total I-V)</a:t>
                      </a:r>
                      <a:endParaRPr lang="en-GB" sz="900" b="1" dirty="0">
                        <a:solidFill>
                          <a:srgbClr val="0F5494"/>
                        </a:solidFill>
                        <a:effectLst/>
                        <a:latin typeface="Calibri"/>
                        <a:ea typeface="Calibri"/>
                        <a:cs typeface="Times New Roman"/>
                      </a:endParaRPr>
                    </a:p>
                  </a:txBody>
                  <a:tcPr marL="57220" marR="5722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GB" sz="1300" b="1" dirty="0">
                          <a:solidFill>
                            <a:srgbClr val="0F5494"/>
                          </a:solidFill>
                          <a:effectLst/>
                        </a:rPr>
                        <a:t>850.000</a:t>
                      </a:r>
                      <a:endParaRPr lang="en-GB" sz="900" b="1" dirty="0">
                        <a:solidFill>
                          <a:srgbClr val="0F5494"/>
                        </a:solidFill>
                        <a:effectLst/>
                        <a:latin typeface="Calibri"/>
                        <a:ea typeface="Calibri"/>
                        <a:cs typeface="Times New Roman"/>
                      </a:endParaRPr>
                    </a:p>
                  </a:txBody>
                  <a:tcPr marL="57220" marR="57220" marT="0"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GB" sz="1300" b="1">
                          <a:solidFill>
                            <a:srgbClr val="0F5494"/>
                          </a:solidFill>
                          <a:effectLst/>
                        </a:rPr>
                        <a:t> </a:t>
                      </a:r>
                      <a:endParaRPr lang="en-GB" sz="900" b="1">
                        <a:solidFill>
                          <a:srgbClr val="0F5494"/>
                        </a:solidFill>
                        <a:effectLst/>
                        <a:latin typeface="Calibri"/>
                        <a:ea typeface="Calibri"/>
                        <a:cs typeface="Times New Roman"/>
                      </a:endParaRPr>
                    </a:p>
                  </a:txBody>
                  <a:tcPr marL="57220" marR="57220" marT="0"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GB" sz="1300" b="1">
                          <a:solidFill>
                            <a:srgbClr val="0F5494"/>
                          </a:solidFill>
                          <a:effectLst/>
                        </a:rPr>
                        <a:t> </a:t>
                      </a:r>
                      <a:endParaRPr lang="en-GB" sz="900" b="1">
                        <a:solidFill>
                          <a:srgbClr val="0F5494"/>
                        </a:solidFill>
                        <a:effectLst/>
                        <a:latin typeface="Calibri"/>
                        <a:ea typeface="Calibri"/>
                        <a:cs typeface="Times New Roman"/>
                      </a:endParaRPr>
                    </a:p>
                  </a:txBody>
                  <a:tcPr marL="57220" marR="5722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GB" sz="1300" b="1" dirty="0">
                          <a:solidFill>
                            <a:srgbClr val="0F5494"/>
                          </a:solidFill>
                          <a:effectLst/>
                        </a:rPr>
                        <a:t>850.000</a:t>
                      </a:r>
                      <a:endParaRPr lang="en-GB" sz="900" b="1" dirty="0">
                        <a:solidFill>
                          <a:srgbClr val="0F5494"/>
                        </a:solidFill>
                        <a:effectLst/>
                        <a:latin typeface="Calibri"/>
                        <a:ea typeface="Calibri"/>
                        <a:cs typeface="Times New Roman"/>
                      </a:endParaRPr>
                    </a:p>
                  </a:txBody>
                  <a:tcPr marL="57220" marR="5722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GB" sz="1300" b="1" dirty="0">
                          <a:solidFill>
                            <a:srgbClr val="0F5494"/>
                          </a:solidFill>
                          <a:effectLst/>
                        </a:rPr>
                        <a:t> </a:t>
                      </a:r>
                      <a:endParaRPr lang="en-GB" sz="900" b="1" dirty="0">
                        <a:solidFill>
                          <a:srgbClr val="0F5494"/>
                        </a:solidFill>
                        <a:effectLst/>
                        <a:latin typeface="Calibri"/>
                        <a:ea typeface="Calibri"/>
                        <a:cs typeface="Times New Roman"/>
                      </a:endParaRPr>
                    </a:p>
                  </a:txBody>
                  <a:tcPr marL="57220" marR="5722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4" name="Slide Number Placeholder 3"/>
          <p:cNvSpPr>
            <a:spLocks noGrp="1"/>
          </p:cNvSpPr>
          <p:nvPr>
            <p:ph type="sldNum" sz="quarter" idx="12"/>
          </p:nvPr>
        </p:nvSpPr>
        <p:spPr/>
        <p:txBody>
          <a:bodyPr/>
          <a:lstStyle/>
          <a:p>
            <a:fld id="{14F0E55B-1EBF-4C63-9883-404455EB20A7}" type="slidenum">
              <a:rPr lang="en-GB" altLang="en-US" smtClean="0"/>
              <a:pPr/>
              <a:t>14</a:t>
            </a:fld>
            <a:endParaRPr lang="en-GB" altLang="en-US"/>
          </a:p>
        </p:txBody>
      </p:sp>
    </p:spTree>
    <p:extLst>
      <p:ext uri="{BB962C8B-B14F-4D97-AF65-F5344CB8AC3E}">
        <p14:creationId xmlns:p14="http://schemas.microsoft.com/office/powerpoint/2010/main" val="78334237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body" idx="1"/>
          </p:nvPr>
        </p:nvSpPr>
        <p:spPr>
          <a:xfrm>
            <a:off x="457200" y="1628800"/>
            <a:ext cx="8229600" cy="4608511"/>
          </a:xfrm>
        </p:spPr>
        <p:txBody>
          <a:bodyPr/>
          <a:lstStyle/>
          <a:p>
            <a:pPr marL="400050" lvl="1" indent="0">
              <a:buNone/>
            </a:pPr>
            <a:r>
              <a:rPr lang="fr-BE" sz="2400" dirty="0" err="1">
                <a:solidFill>
                  <a:srgbClr val="00B0F0"/>
                </a:solidFill>
              </a:rPr>
              <a:t>Outline</a:t>
            </a:r>
            <a:r>
              <a:rPr lang="fr-BE" sz="2400" dirty="0">
                <a:solidFill>
                  <a:srgbClr val="00B0F0"/>
                </a:solidFill>
              </a:rPr>
              <a:t> of the </a:t>
            </a:r>
            <a:r>
              <a:rPr lang="fr-BE" sz="2400" dirty="0" err="1">
                <a:solidFill>
                  <a:srgbClr val="00B0F0"/>
                </a:solidFill>
              </a:rPr>
              <a:t>presentation</a:t>
            </a:r>
            <a:r>
              <a:rPr lang="fr-BE" sz="2400" dirty="0">
                <a:solidFill>
                  <a:srgbClr val="00B0F0"/>
                </a:solidFill>
              </a:rPr>
              <a:t>:</a:t>
            </a:r>
          </a:p>
          <a:p>
            <a:pPr marL="400050" lvl="1" indent="0">
              <a:buNone/>
            </a:pPr>
            <a:endParaRPr lang="fr-BE" sz="1400" dirty="0" smtClean="0">
              <a:solidFill>
                <a:srgbClr val="00B0F0"/>
              </a:solidFill>
            </a:endParaRPr>
          </a:p>
          <a:p>
            <a:pPr marL="400050" lvl="1" indent="0">
              <a:buNone/>
            </a:pPr>
            <a:endParaRPr lang="fr-BE" sz="1400" dirty="0">
              <a:solidFill>
                <a:srgbClr val="00B0F0"/>
              </a:solidFill>
            </a:endParaRPr>
          </a:p>
          <a:p>
            <a:pPr marL="400050" lvl="1" indent="0">
              <a:buNone/>
            </a:pPr>
            <a:r>
              <a:rPr lang="fr-BE" sz="1400" dirty="0" smtClean="0">
                <a:solidFill>
                  <a:srgbClr val="00B0F0"/>
                </a:solidFill>
              </a:rPr>
              <a:t>1</a:t>
            </a:r>
            <a:r>
              <a:rPr lang="fr-BE" sz="1400" dirty="0">
                <a:solidFill>
                  <a:srgbClr val="00B0F0"/>
                </a:solidFill>
              </a:rPr>
              <a:t>) General </a:t>
            </a:r>
            <a:r>
              <a:rPr lang="fr-BE" sz="1400" dirty="0" err="1">
                <a:solidFill>
                  <a:srgbClr val="00B0F0"/>
                </a:solidFill>
              </a:rPr>
              <a:t>financing</a:t>
            </a:r>
            <a:r>
              <a:rPr lang="fr-BE" sz="1400" dirty="0">
                <a:solidFill>
                  <a:srgbClr val="00B0F0"/>
                </a:solidFill>
              </a:rPr>
              <a:t> </a:t>
            </a:r>
            <a:r>
              <a:rPr lang="fr-BE" sz="1400" dirty="0" err="1">
                <a:solidFill>
                  <a:srgbClr val="00B0F0"/>
                </a:solidFill>
              </a:rPr>
              <a:t>principles</a:t>
            </a:r>
            <a:endParaRPr lang="en-GB" sz="1400" dirty="0">
              <a:solidFill>
                <a:srgbClr val="00B0F0"/>
              </a:solidFill>
            </a:endParaRPr>
          </a:p>
          <a:p>
            <a:pPr marL="400050" lvl="1" indent="0">
              <a:buNone/>
            </a:pPr>
            <a:r>
              <a:rPr lang="en-GB" sz="2400" dirty="0"/>
              <a:t>2) Actual costs, rules and budget headings</a:t>
            </a:r>
          </a:p>
          <a:p>
            <a:pPr marL="400050" lvl="1" indent="0">
              <a:buNone/>
            </a:pPr>
            <a:r>
              <a:rPr lang="en-GB" sz="1400" dirty="0">
                <a:solidFill>
                  <a:srgbClr val="00B0F0"/>
                </a:solidFill>
              </a:rPr>
              <a:t>3) Unit costs, rules and budget headings</a:t>
            </a:r>
          </a:p>
          <a:p>
            <a:pPr marL="400050" lvl="1" indent="0">
              <a:buNone/>
            </a:pPr>
            <a:r>
              <a:rPr lang="en-GB" sz="1400" dirty="0">
                <a:solidFill>
                  <a:srgbClr val="00B0F0"/>
                </a:solidFill>
              </a:rPr>
              <a:t>4) Managing the Grant</a:t>
            </a:r>
          </a:p>
          <a:p>
            <a:pPr marL="400050" lvl="1" indent="0">
              <a:buNone/>
            </a:pPr>
            <a:r>
              <a:rPr lang="en-GB" sz="1400" dirty="0">
                <a:solidFill>
                  <a:srgbClr val="00B0F0"/>
                </a:solidFill>
              </a:rPr>
              <a:t>5) How to report</a:t>
            </a:r>
          </a:p>
          <a:p>
            <a:pPr marL="400050" lvl="1" indent="0">
              <a:buNone/>
            </a:pPr>
            <a:r>
              <a:rPr lang="en-GB" sz="1400" dirty="0">
                <a:solidFill>
                  <a:srgbClr val="00B0F0"/>
                </a:solidFill>
              </a:rPr>
              <a:t>6) Final grant</a:t>
            </a:r>
          </a:p>
          <a:p>
            <a:pPr marL="0" lvl="0" indent="0" algn="ctr">
              <a:buNone/>
            </a:pPr>
            <a:endParaRPr lang="en-GB" sz="2300" b="1" dirty="0" smtClean="0"/>
          </a:p>
          <a:p>
            <a:pPr marL="0" lvl="0" indent="0" algn="ctr">
              <a:buNone/>
            </a:pPr>
            <a:endParaRPr lang="en-GB" sz="2300" b="1" dirty="0"/>
          </a:p>
          <a:p>
            <a:pPr marL="0" lvl="0" indent="0" algn="ctr">
              <a:buNone/>
            </a:pPr>
            <a:endParaRPr lang="en-GB" sz="2300" b="1" dirty="0" smtClean="0"/>
          </a:p>
          <a:p>
            <a:pPr lvl="0"/>
            <a:endParaRPr lang="en-GB" sz="2300" dirty="0"/>
          </a:p>
          <a:p>
            <a:pPr marL="457200" lvl="1" indent="0">
              <a:buNone/>
            </a:pPr>
            <a:r>
              <a:rPr lang="en-GB" sz="2500" b="1" dirty="0" smtClean="0"/>
              <a:t>         </a:t>
            </a:r>
            <a:endParaRPr lang="en-GB" sz="2300" dirty="0"/>
          </a:p>
        </p:txBody>
      </p:sp>
      <p:sp>
        <p:nvSpPr>
          <p:cNvPr id="2" name="Slide Number Placeholder 1"/>
          <p:cNvSpPr>
            <a:spLocks noGrp="1"/>
          </p:cNvSpPr>
          <p:nvPr>
            <p:ph type="sldNum" sz="quarter" idx="12"/>
          </p:nvPr>
        </p:nvSpPr>
        <p:spPr/>
        <p:txBody>
          <a:bodyPr/>
          <a:lstStyle/>
          <a:p>
            <a:fld id="{14F0E55B-1EBF-4C63-9883-404455EB20A7}" type="slidenum">
              <a:rPr lang="en-GB" altLang="en-US" smtClean="0"/>
              <a:pPr/>
              <a:t>15</a:t>
            </a:fld>
            <a:endParaRPr lang="en-GB" altLang="en-US"/>
          </a:p>
        </p:txBody>
      </p:sp>
    </p:spTree>
    <p:extLst>
      <p:ext uri="{BB962C8B-B14F-4D97-AF65-F5344CB8AC3E}">
        <p14:creationId xmlns:p14="http://schemas.microsoft.com/office/powerpoint/2010/main" val="397916749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body" idx="1"/>
          </p:nvPr>
        </p:nvSpPr>
        <p:spPr>
          <a:xfrm>
            <a:off x="457200" y="1628800"/>
            <a:ext cx="8229600" cy="4608511"/>
          </a:xfrm>
        </p:spPr>
        <p:txBody>
          <a:bodyPr/>
          <a:lstStyle/>
          <a:p>
            <a:pPr lvl="0"/>
            <a:endParaRPr lang="en-GB" sz="2300" dirty="0"/>
          </a:p>
          <a:p>
            <a:pPr marL="457200" lvl="1" indent="0">
              <a:buNone/>
            </a:pPr>
            <a:r>
              <a:rPr lang="en-GB" sz="2400" dirty="0"/>
              <a:t>2) Actual costs, rules and budget headings</a:t>
            </a:r>
          </a:p>
          <a:p>
            <a:pPr lvl="1"/>
            <a:endParaRPr lang="en-GB" sz="2300" i="1" dirty="0" smtClean="0"/>
          </a:p>
          <a:p>
            <a:pPr marL="984250" lvl="1"/>
            <a:r>
              <a:rPr lang="en-GB" sz="2300" i="1" dirty="0" smtClean="0"/>
              <a:t>Definition</a:t>
            </a:r>
          </a:p>
          <a:p>
            <a:pPr marL="984250" lvl="1"/>
            <a:r>
              <a:rPr lang="en-GB" sz="2300" i="1" dirty="0" smtClean="0"/>
              <a:t>Eligible costs</a:t>
            </a:r>
          </a:p>
          <a:p>
            <a:pPr marL="984250" lvl="1"/>
            <a:r>
              <a:rPr lang="en-GB" sz="2300" i="1" dirty="0" smtClean="0"/>
              <a:t>Ineligible costs</a:t>
            </a:r>
            <a:endParaRPr lang="en-GB" sz="2300" dirty="0"/>
          </a:p>
          <a:p>
            <a:pPr marL="984250" lvl="1"/>
            <a:r>
              <a:rPr lang="en-GB" sz="2300" i="1" dirty="0" smtClean="0"/>
              <a:t>Exchange </a:t>
            </a:r>
            <a:r>
              <a:rPr lang="en-GB" sz="2300" i="1" dirty="0"/>
              <a:t>rate</a:t>
            </a:r>
            <a:endParaRPr lang="en-GB" sz="2300" dirty="0"/>
          </a:p>
          <a:p>
            <a:pPr marL="984250" lvl="1"/>
            <a:r>
              <a:rPr lang="en-GB" sz="2300" i="1" dirty="0" smtClean="0"/>
              <a:t>Tendering procedure</a:t>
            </a:r>
            <a:endParaRPr lang="en-GB" sz="2300" dirty="0"/>
          </a:p>
          <a:p>
            <a:pPr marL="984250" lvl="1"/>
            <a:r>
              <a:rPr lang="en-GB" sz="2300" i="1" dirty="0"/>
              <a:t>Budget headings : equipment</a:t>
            </a:r>
            <a:endParaRPr lang="en-GB" sz="2300" dirty="0"/>
          </a:p>
          <a:p>
            <a:pPr marL="984250" lvl="1"/>
            <a:r>
              <a:rPr lang="en-GB" sz="2300" i="1" dirty="0"/>
              <a:t>Budget </a:t>
            </a:r>
            <a:r>
              <a:rPr lang="en-GB" sz="2300" i="1" dirty="0" smtClean="0"/>
              <a:t>heading : </a:t>
            </a:r>
            <a:r>
              <a:rPr lang="en-GB" sz="2300" i="1" dirty="0"/>
              <a:t>subcontracting</a:t>
            </a:r>
            <a:endParaRPr lang="en-GB" sz="2300" dirty="0"/>
          </a:p>
          <a:p>
            <a:pPr marL="457200" lvl="1" indent="0">
              <a:buNone/>
            </a:pPr>
            <a:r>
              <a:rPr lang="en-GB" sz="2500" b="1" dirty="0" smtClean="0"/>
              <a:t>         </a:t>
            </a:r>
            <a:endParaRPr lang="en-GB" sz="2300" dirty="0"/>
          </a:p>
        </p:txBody>
      </p:sp>
      <p:sp>
        <p:nvSpPr>
          <p:cNvPr id="2" name="Slide Number Placeholder 1"/>
          <p:cNvSpPr>
            <a:spLocks noGrp="1"/>
          </p:cNvSpPr>
          <p:nvPr>
            <p:ph type="sldNum" sz="quarter" idx="12"/>
          </p:nvPr>
        </p:nvSpPr>
        <p:spPr/>
        <p:txBody>
          <a:bodyPr/>
          <a:lstStyle/>
          <a:p>
            <a:fld id="{14F0E55B-1EBF-4C63-9883-404455EB20A7}" type="slidenum">
              <a:rPr lang="en-GB" altLang="en-US" smtClean="0"/>
              <a:pPr/>
              <a:t>16</a:t>
            </a:fld>
            <a:endParaRPr lang="en-GB" altLang="en-US"/>
          </a:p>
        </p:txBody>
      </p:sp>
    </p:spTree>
    <p:extLst>
      <p:ext uri="{BB962C8B-B14F-4D97-AF65-F5344CB8AC3E}">
        <p14:creationId xmlns:p14="http://schemas.microsoft.com/office/powerpoint/2010/main" val="101688865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p:txBody>
          <a:bodyPr/>
          <a:lstStyle/>
          <a:p>
            <a:pPr algn="ctr"/>
            <a:r>
              <a:rPr lang="fr-BE" dirty="0" smtClean="0"/>
              <a:t/>
            </a:r>
            <a:br>
              <a:rPr lang="fr-BE" dirty="0" smtClean="0"/>
            </a:br>
            <a:r>
              <a:rPr lang="en-GB" altLang="en-US" dirty="0" smtClean="0"/>
              <a:t> </a:t>
            </a:r>
            <a:br>
              <a:rPr lang="en-GB" altLang="en-US" dirty="0" smtClean="0"/>
            </a:br>
            <a:r>
              <a:rPr lang="en-GB" sz="2300" dirty="0" smtClean="0">
                <a:solidFill>
                  <a:srgbClr val="FF0000"/>
                </a:solidFill>
              </a:rPr>
              <a:t>Definition </a:t>
            </a:r>
            <a:r>
              <a:rPr lang="en-GB" altLang="en-US" sz="2300" i="1" kern="1200" dirty="0">
                <a:solidFill>
                  <a:schemeClr val="accent5">
                    <a:lumMod val="75000"/>
                  </a:schemeClr>
                </a:solidFill>
              </a:rPr>
              <a:t/>
            </a:r>
            <a:br>
              <a:rPr lang="en-GB" altLang="en-US" sz="2300" i="1" kern="1200" dirty="0">
                <a:solidFill>
                  <a:schemeClr val="accent5">
                    <a:lumMod val="75000"/>
                  </a:schemeClr>
                </a:solidFill>
              </a:rPr>
            </a:br>
            <a:r>
              <a:rPr lang="en-GB" dirty="0" smtClean="0"/>
              <a:t/>
            </a:r>
            <a:br>
              <a:rPr lang="en-GB" dirty="0" smtClean="0"/>
            </a:br>
            <a:endParaRPr lang="en-US" altLang="en-US" dirty="0"/>
          </a:p>
        </p:txBody>
      </p:sp>
      <p:sp>
        <p:nvSpPr>
          <p:cNvPr id="83971" name="Rectangle 3"/>
          <p:cNvSpPr>
            <a:spLocks noGrp="1" noChangeArrowheads="1"/>
          </p:cNvSpPr>
          <p:nvPr>
            <p:ph type="body" idx="1"/>
          </p:nvPr>
        </p:nvSpPr>
        <p:spPr>
          <a:xfrm>
            <a:off x="457200" y="2060848"/>
            <a:ext cx="8229600" cy="4392487"/>
          </a:xfrm>
        </p:spPr>
        <p:txBody>
          <a:bodyPr/>
          <a:lstStyle/>
          <a:p>
            <a:endParaRPr lang="en-GB" sz="1800" dirty="0" smtClean="0"/>
          </a:p>
          <a:p>
            <a:pPr marL="0" indent="0" algn="ctr">
              <a:buNone/>
            </a:pPr>
            <a:r>
              <a:rPr lang="en-GB" sz="2000" b="1" u="sng" dirty="0" smtClean="0"/>
              <a:t>Expenses </a:t>
            </a:r>
            <a:r>
              <a:rPr lang="en-GB" sz="2000" b="1" u="sng" dirty="0"/>
              <a:t>actually </a:t>
            </a:r>
            <a:r>
              <a:rPr lang="en-GB" sz="2000" b="1" u="sng" dirty="0" smtClean="0"/>
              <a:t>incurred</a:t>
            </a:r>
          </a:p>
          <a:p>
            <a:pPr marL="0" indent="0">
              <a:buNone/>
            </a:pPr>
            <a:endParaRPr lang="en-GB" sz="2000" b="1" dirty="0"/>
          </a:p>
          <a:p>
            <a:pPr marL="0" indent="0" algn="ctr">
              <a:buNone/>
            </a:pPr>
            <a:r>
              <a:rPr lang="en-GB" sz="2000" b="1" dirty="0" smtClean="0"/>
              <a:t>Need </a:t>
            </a:r>
            <a:r>
              <a:rPr lang="en-GB" sz="2000" b="1" dirty="0"/>
              <a:t>to </a:t>
            </a:r>
            <a:r>
              <a:rPr lang="en-GB" sz="2000" b="1" dirty="0" smtClean="0"/>
              <a:t>be duly documented and justified with the corresponding level of cost incurred</a:t>
            </a:r>
          </a:p>
          <a:p>
            <a:pPr marL="0" indent="0" algn="ctr">
              <a:buNone/>
            </a:pPr>
            <a:endParaRPr lang="en-GB" sz="2000" b="1" dirty="0"/>
          </a:p>
          <a:p>
            <a:pPr marL="0" indent="0" algn="ctr">
              <a:buNone/>
            </a:pPr>
            <a:r>
              <a:rPr lang="en-GB" sz="2000" b="1" dirty="0" smtClean="0">
                <a:solidFill>
                  <a:srgbClr val="FF0000"/>
                </a:solidFill>
              </a:rPr>
              <a:t>Example:</a:t>
            </a:r>
          </a:p>
          <a:p>
            <a:pPr marL="0" indent="0" algn="ctr">
              <a:buNone/>
            </a:pPr>
            <a:r>
              <a:rPr lang="en-GB" sz="2000" b="1" dirty="0" smtClean="0">
                <a:solidFill>
                  <a:srgbClr val="FF0000"/>
                </a:solidFill>
              </a:rPr>
              <a:t>Reported cost for the project (laptops) of 1.500 EUR </a:t>
            </a:r>
          </a:p>
          <a:p>
            <a:pPr marL="0" indent="0" algn="ctr">
              <a:buNone/>
            </a:pPr>
            <a:r>
              <a:rPr lang="en-GB" sz="2000" b="1" dirty="0" smtClean="0">
                <a:solidFill>
                  <a:srgbClr val="FF0000"/>
                </a:solidFill>
              </a:rPr>
              <a:t>=</a:t>
            </a:r>
          </a:p>
          <a:p>
            <a:pPr marL="0" indent="0" algn="ctr">
              <a:buNone/>
            </a:pPr>
            <a:r>
              <a:rPr lang="en-GB" sz="2000" b="1" dirty="0" smtClean="0">
                <a:solidFill>
                  <a:srgbClr val="FF0000"/>
                </a:solidFill>
              </a:rPr>
              <a:t>Supporting document (invoice, proof of payment…) for </a:t>
            </a:r>
            <a:r>
              <a:rPr lang="en-GB" sz="2000" b="1" dirty="0">
                <a:solidFill>
                  <a:srgbClr val="FF0000"/>
                </a:solidFill>
              </a:rPr>
              <a:t>1.500 EUR </a:t>
            </a:r>
          </a:p>
          <a:p>
            <a:pPr marL="0" indent="0" algn="ctr">
              <a:buNone/>
            </a:pPr>
            <a:r>
              <a:rPr lang="en-GB" sz="2000" b="1" dirty="0" smtClean="0">
                <a:solidFill>
                  <a:srgbClr val="FF0000"/>
                </a:solidFill>
              </a:rPr>
              <a:t> </a:t>
            </a:r>
            <a:endParaRPr lang="en-GB" sz="2000" b="1" dirty="0">
              <a:solidFill>
                <a:srgbClr val="FF0000"/>
              </a:solidFill>
            </a:endParaRPr>
          </a:p>
          <a:p>
            <a:pPr marL="0" indent="0">
              <a:buNone/>
            </a:pPr>
            <a:endParaRPr lang="en-GB" sz="1500" dirty="0"/>
          </a:p>
        </p:txBody>
      </p:sp>
      <p:sp>
        <p:nvSpPr>
          <p:cNvPr id="2" name="Slide Number Placeholder 1"/>
          <p:cNvSpPr>
            <a:spLocks noGrp="1"/>
          </p:cNvSpPr>
          <p:nvPr>
            <p:ph type="sldNum" sz="quarter" idx="12"/>
          </p:nvPr>
        </p:nvSpPr>
        <p:spPr/>
        <p:txBody>
          <a:bodyPr/>
          <a:lstStyle/>
          <a:p>
            <a:fld id="{14F0E55B-1EBF-4C63-9883-404455EB20A7}" type="slidenum">
              <a:rPr lang="en-GB" altLang="en-US" smtClean="0"/>
              <a:pPr/>
              <a:t>17</a:t>
            </a:fld>
            <a:endParaRPr lang="en-GB" altLang="en-US"/>
          </a:p>
        </p:txBody>
      </p:sp>
    </p:spTree>
    <p:extLst>
      <p:ext uri="{BB962C8B-B14F-4D97-AF65-F5344CB8AC3E}">
        <p14:creationId xmlns:p14="http://schemas.microsoft.com/office/powerpoint/2010/main" val="427899411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a:xfrm>
            <a:off x="395536" y="2204864"/>
            <a:ext cx="8229600" cy="4321398"/>
          </a:xfrm>
        </p:spPr>
        <p:txBody>
          <a:bodyPr/>
          <a:lstStyle/>
          <a:p>
            <a:pPr marL="177800"/>
            <a:r>
              <a:rPr lang="en-GB" altLang="en-US" sz="2000" dirty="0" smtClean="0"/>
              <a:t/>
            </a:r>
            <a:br>
              <a:rPr lang="en-GB" altLang="en-US" sz="2000" dirty="0" smtClean="0"/>
            </a:br>
            <a:r>
              <a:rPr lang="en-GB" sz="2000" i="1" dirty="0" smtClean="0">
                <a:latin typeface="+mn-lt"/>
                <a:ea typeface="+mn-ea"/>
                <a:cs typeface="+mn-cs"/>
              </a:rPr>
              <a:t>Article </a:t>
            </a:r>
            <a:r>
              <a:rPr lang="en-GB" sz="2000" i="1" dirty="0">
                <a:latin typeface="+mn-lt"/>
                <a:ea typeface="+mn-ea"/>
                <a:cs typeface="+mn-cs"/>
              </a:rPr>
              <a:t>II.19 Grant Agreement</a:t>
            </a:r>
            <a:r>
              <a:rPr lang="en-GB" sz="2000" dirty="0" smtClean="0"/>
              <a:t/>
            </a:r>
            <a:br>
              <a:rPr lang="en-GB" sz="2000" dirty="0" smtClean="0"/>
            </a:br>
            <a:r>
              <a:rPr lang="en-GB" sz="2000" dirty="0" smtClean="0"/>
              <a:t/>
            </a:r>
            <a:br>
              <a:rPr lang="en-GB" sz="2000" dirty="0" smtClean="0"/>
            </a:br>
            <a:r>
              <a:rPr lang="en-GB" sz="1500" dirty="0">
                <a:solidFill>
                  <a:srgbClr val="FF0000"/>
                </a:solidFill>
              </a:rPr>
              <a:t>In</a:t>
            </a:r>
            <a:r>
              <a:rPr lang="en-GB" sz="1500" dirty="0" smtClean="0">
                <a:solidFill>
                  <a:srgbClr val="FF0000"/>
                </a:solidFill>
              </a:rPr>
              <a:t>curred </a:t>
            </a:r>
            <a:r>
              <a:rPr lang="en-GB" sz="1500" dirty="0">
                <a:solidFill>
                  <a:srgbClr val="FF0000"/>
                </a:solidFill>
              </a:rPr>
              <a:t>during the eligibility </a:t>
            </a:r>
            <a:r>
              <a:rPr lang="en-GB" sz="1500" dirty="0" smtClean="0">
                <a:solidFill>
                  <a:srgbClr val="FF0000"/>
                </a:solidFill>
              </a:rPr>
              <a:t>period</a:t>
            </a:r>
            <a:br>
              <a:rPr lang="en-GB" sz="1500" dirty="0" smtClean="0">
                <a:solidFill>
                  <a:srgbClr val="FF0000"/>
                </a:solidFill>
              </a:rPr>
            </a:br>
            <a:r>
              <a:rPr lang="en-GB" sz="1500" dirty="0" smtClean="0">
                <a:solidFill>
                  <a:schemeClr val="accent2"/>
                </a:solidFill>
              </a:rPr>
              <a:t/>
            </a:r>
            <a:br>
              <a:rPr lang="en-GB" sz="1500" dirty="0" smtClean="0">
                <a:solidFill>
                  <a:schemeClr val="accent2"/>
                </a:solidFill>
              </a:rPr>
            </a:br>
            <a:r>
              <a:rPr lang="en-GB" sz="1500" dirty="0" smtClean="0">
                <a:solidFill>
                  <a:schemeClr val="accent2"/>
                </a:solidFill>
              </a:rPr>
              <a:t>Foreseen in the application/budget</a:t>
            </a:r>
            <a:br>
              <a:rPr lang="en-GB" sz="1500" dirty="0" smtClean="0">
                <a:solidFill>
                  <a:schemeClr val="accent2"/>
                </a:solidFill>
              </a:rPr>
            </a:br>
            <a:r>
              <a:rPr lang="en-GB" sz="1500" dirty="0" smtClean="0">
                <a:solidFill>
                  <a:schemeClr val="accent2"/>
                </a:solidFill>
              </a:rPr>
              <a:t/>
            </a:r>
            <a:br>
              <a:rPr lang="en-GB" sz="1500" dirty="0" smtClean="0">
                <a:solidFill>
                  <a:schemeClr val="accent2"/>
                </a:solidFill>
              </a:rPr>
            </a:br>
            <a:r>
              <a:rPr lang="en-GB" sz="1500" dirty="0" smtClean="0">
                <a:solidFill>
                  <a:schemeClr val="accent2"/>
                </a:solidFill>
              </a:rPr>
              <a:t>In </a:t>
            </a:r>
            <a:r>
              <a:rPr lang="en-GB" sz="1500" dirty="0">
                <a:solidFill>
                  <a:schemeClr val="accent2"/>
                </a:solidFill>
              </a:rPr>
              <a:t>connection with the </a:t>
            </a:r>
            <a:r>
              <a:rPr lang="en-GB" sz="1500" dirty="0" smtClean="0">
                <a:solidFill>
                  <a:schemeClr val="accent2"/>
                </a:solidFill>
              </a:rPr>
              <a:t>action and necessary for project implementation</a:t>
            </a:r>
            <a:br>
              <a:rPr lang="en-GB" sz="1500" dirty="0" smtClean="0">
                <a:solidFill>
                  <a:schemeClr val="accent2"/>
                </a:solidFill>
              </a:rPr>
            </a:br>
            <a:r>
              <a:rPr lang="en-GB" sz="1500" dirty="0" smtClean="0">
                <a:solidFill>
                  <a:schemeClr val="accent2"/>
                </a:solidFill>
              </a:rPr>
              <a:t/>
            </a:r>
            <a:br>
              <a:rPr lang="en-GB" sz="1500" dirty="0" smtClean="0">
                <a:solidFill>
                  <a:schemeClr val="accent2"/>
                </a:solidFill>
              </a:rPr>
            </a:br>
            <a:r>
              <a:rPr lang="en-GB" sz="1500" dirty="0">
                <a:solidFill>
                  <a:srgbClr val="FF0000"/>
                </a:solidFill>
              </a:rPr>
              <a:t>Identifiable, verifiable, recorded in </a:t>
            </a:r>
            <a:r>
              <a:rPr lang="en-GB" sz="1500" dirty="0" smtClean="0">
                <a:solidFill>
                  <a:srgbClr val="FF0000"/>
                </a:solidFill>
              </a:rPr>
              <a:t>accounting </a:t>
            </a:r>
            <a:r>
              <a:rPr lang="en-GB" sz="1500" dirty="0">
                <a:solidFill>
                  <a:srgbClr val="FF0000"/>
                </a:solidFill>
              </a:rPr>
              <a:t>records of the beneficiary</a:t>
            </a:r>
            <a:r>
              <a:rPr lang="en-GB" sz="1500" dirty="0">
                <a:solidFill>
                  <a:schemeClr val="accent2"/>
                </a:solidFill>
              </a:rPr>
              <a:t/>
            </a:r>
            <a:br>
              <a:rPr lang="en-GB" sz="1500" dirty="0">
                <a:solidFill>
                  <a:schemeClr val="accent2"/>
                </a:solidFill>
              </a:rPr>
            </a:br>
            <a:r>
              <a:rPr lang="en-GB" sz="1500" dirty="0">
                <a:solidFill>
                  <a:schemeClr val="accent2"/>
                </a:solidFill>
              </a:rPr>
              <a:t/>
            </a:r>
            <a:br>
              <a:rPr lang="en-GB" sz="1500" dirty="0">
                <a:solidFill>
                  <a:schemeClr val="accent2"/>
                </a:solidFill>
              </a:rPr>
            </a:br>
            <a:r>
              <a:rPr lang="en-GB" sz="1500" dirty="0" smtClean="0">
                <a:solidFill>
                  <a:schemeClr val="accent2"/>
                </a:solidFill>
              </a:rPr>
              <a:t>Comply </a:t>
            </a:r>
            <a:r>
              <a:rPr lang="en-GB" sz="1500" dirty="0">
                <a:solidFill>
                  <a:schemeClr val="accent2"/>
                </a:solidFill>
              </a:rPr>
              <a:t>with </a:t>
            </a:r>
            <a:r>
              <a:rPr lang="en-GB" sz="1500" dirty="0" smtClean="0">
                <a:solidFill>
                  <a:schemeClr val="accent2"/>
                </a:solidFill>
              </a:rPr>
              <a:t>requirements </a:t>
            </a:r>
            <a:r>
              <a:rPr lang="en-GB" sz="1500" dirty="0">
                <a:solidFill>
                  <a:schemeClr val="accent2"/>
                </a:solidFill>
              </a:rPr>
              <a:t>of applicable tax and national </a:t>
            </a:r>
            <a:r>
              <a:rPr lang="en-GB" sz="1500" dirty="0" smtClean="0">
                <a:solidFill>
                  <a:schemeClr val="accent2"/>
                </a:solidFill>
              </a:rPr>
              <a:t>legislation</a:t>
            </a:r>
            <a:br>
              <a:rPr lang="en-GB" sz="1500" dirty="0" smtClean="0">
                <a:solidFill>
                  <a:schemeClr val="accent2"/>
                </a:solidFill>
              </a:rPr>
            </a:br>
            <a:r>
              <a:rPr lang="en-GB" sz="1500" dirty="0" smtClean="0">
                <a:solidFill>
                  <a:schemeClr val="accent2"/>
                </a:solidFill>
              </a:rPr>
              <a:t/>
            </a:r>
            <a:br>
              <a:rPr lang="en-GB" sz="1500" dirty="0" smtClean="0">
                <a:solidFill>
                  <a:schemeClr val="accent2"/>
                </a:solidFill>
              </a:rPr>
            </a:br>
            <a:r>
              <a:rPr lang="en-GB" sz="1500" dirty="0" smtClean="0">
                <a:solidFill>
                  <a:schemeClr val="accent2"/>
                </a:solidFill>
              </a:rPr>
              <a:t>Reasonable</a:t>
            </a:r>
            <a:r>
              <a:rPr lang="en-GB" sz="1500" dirty="0">
                <a:solidFill>
                  <a:schemeClr val="accent2"/>
                </a:solidFill>
              </a:rPr>
              <a:t>, justified, </a:t>
            </a:r>
            <a:r>
              <a:rPr lang="en-GB" sz="1500" dirty="0" smtClean="0">
                <a:solidFill>
                  <a:schemeClr val="accent2"/>
                </a:solidFill>
              </a:rPr>
              <a:t>complying </a:t>
            </a:r>
            <a:r>
              <a:rPr lang="en-GB" sz="1500" dirty="0">
                <a:solidFill>
                  <a:schemeClr val="accent2"/>
                </a:solidFill>
              </a:rPr>
              <a:t>with </a:t>
            </a:r>
            <a:r>
              <a:rPr lang="en-GB" sz="1500" dirty="0" smtClean="0">
                <a:solidFill>
                  <a:schemeClr val="accent2"/>
                </a:solidFill>
              </a:rPr>
              <a:t>principle </a:t>
            </a:r>
            <a:r>
              <a:rPr lang="en-GB" sz="1500" dirty="0">
                <a:solidFill>
                  <a:schemeClr val="accent2"/>
                </a:solidFill>
              </a:rPr>
              <a:t>of </a:t>
            </a:r>
            <a:r>
              <a:rPr lang="en-GB" sz="1500" dirty="0" smtClean="0">
                <a:solidFill>
                  <a:schemeClr val="accent2"/>
                </a:solidFill>
              </a:rPr>
              <a:t>sound financial </a:t>
            </a:r>
            <a:r>
              <a:rPr lang="en-GB" sz="1500" dirty="0">
                <a:solidFill>
                  <a:schemeClr val="accent2"/>
                </a:solidFill>
              </a:rPr>
              <a:t>management, in particular regarding economy and </a:t>
            </a:r>
            <a:r>
              <a:rPr lang="en-GB" sz="1500" dirty="0" smtClean="0">
                <a:solidFill>
                  <a:schemeClr val="accent2"/>
                </a:solidFill>
              </a:rPr>
              <a:t>efficiency</a:t>
            </a:r>
            <a:r>
              <a:rPr lang="en-GB" sz="1500" dirty="0">
                <a:solidFill>
                  <a:schemeClr val="accent2"/>
                </a:solidFill>
              </a:rPr>
              <a:t/>
            </a:r>
            <a:br>
              <a:rPr lang="en-GB" sz="1500" dirty="0">
                <a:solidFill>
                  <a:schemeClr val="accent2"/>
                </a:solidFill>
              </a:rPr>
            </a:br>
            <a:endParaRPr lang="en-US" altLang="en-US" dirty="0"/>
          </a:p>
        </p:txBody>
      </p:sp>
      <p:sp>
        <p:nvSpPr>
          <p:cNvPr id="4" name="Rectangle 3"/>
          <p:cNvSpPr/>
          <p:nvPr/>
        </p:nvSpPr>
        <p:spPr>
          <a:xfrm>
            <a:off x="835720" y="1484784"/>
            <a:ext cx="7776864" cy="446276"/>
          </a:xfrm>
          <a:prstGeom prst="rect">
            <a:avLst/>
          </a:prstGeom>
        </p:spPr>
        <p:txBody>
          <a:bodyPr wrap="square">
            <a:spAutoFit/>
          </a:bodyPr>
          <a:lstStyle/>
          <a:p>
            <a:pPr algn="ctr"/>
            <a:r>
              <a:rPr lang="en-GB" sz="2300" b="1" dirty="0" smtClean="0">
                <a:solidFill>
                  <a:srgbClr val="FF0000"/>
                </a:solidFill>
                <a:latin typeface="+mj-lt"/>
                <a:ea typeface="+mj-ea"/>
                <a:cs typeface="+mj-cs"/>
              </a:rPr>
              <a:t>Eligible </a:t>
            </a:r>
            <a:r>
              <a:rPr lang="en-GB" sz="2300" b="1" dirty="0">
                <a:solidFill>
                  <a:srgbClr val="FF0000"/>
                </a:solidFill>
                <a:latin typeface="+mj-lt"/>
                <a:ea typeface="+mj-ea"/>
                <a:cs typeface="+mj-cs"/>
              </a:rPr>
              <a:t>Costs </a:t>
            </a:r>
          </a:p>
        </p:txBody>
      </p:sp>
      <p:sp>
        <p:nvSpPr>
          <p:cNvPr id="2" name="Slide Number Placeholder 1"/>
          <p:cNvSpPr>
            <a:spLocks noGrp="1"/>
          </p:cNvSpPr>
          <p:nvPr>
            <p:ph type="sldNum" sz="quarter" idx="12"/>
          </p:nvPr>
        </p:nvSpPr>
        <p:spPr/>
        <p:txBody>
          <a:bodyPr/>
          <a:lstStyle/>
          <a:p>
            <a:fld id="{14F0E55B-1EBF-4C63-9883-404455EB20A7}" type="slidenum">
              <a:rPr lang="en-GB" altLang="en-US" smtClean="0"/>
              <a:pPr/>
              <a:t>18</a:t>
            </a:fld>
            <a:endParaRPr lang="en-GB" altLang="en-US"/>
          </a:p>
        </p:txBody>
      </p:sp>
    </p:spTree>
    <p:extLst>
      <p:ext uri="{BB962C8B-B14F-4D97-AF65-F5344CB8AC3E}">
        <p14:creationId xmlns:p14="http://schemas.microsoft.com/office/powerpoint/2010/main" val="326539626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a:xfrm>
            <a:off x="395288" y="1339851"/>
            <a:ext cx="8229600" cy="504974"/>
          </a:xfrm>
        </p:spPr>
        <p:txBody>
          <a:bodyPr/>
          <a:lstStyle/>
          <a:p>
            <a:pPr algn="ctr"/>
            <a:r>
              <a:rPr lang="fr-BE" dirty="0" smtClean="0"/>
              <a:t/>
            </a:r>
            <a:br>
              <a:rPr lang="fr-BE" dirty="0" smtClean="0"/>
            </a:br>
            <a:r>
              <a:rPr lang="en-GB" sz="3200" dirty="0" smtClean="0"/>
              <a:t> </a:t>
            </a:r>
            <a:br>
              <a:rPr lang="en-GB" sz="3200" dirty="0" smtClean="0"/>
            </a:br>
            <a:r>
              <a:rPr lang="en-GB" altLang="en-US" dirty="0" smtClean="0"/>
              <a:t> </a:t>
            </a:r>
            <a:br>
              <a:rPr lang="en-GB" altLang="en-US" dirty="0" smtClean="0"/>
            </a:br>
            <a:r>
              <a:rPr lang="en-GB" dirty="0" smtClean="0"/>
              <a:t/>
            </a:r>
            <a:br>
              <a:rPr lang="en-GB" dirty="0" smtClean="0"/>
            </a:br>
            <a:endParaRPr lang="en-US" altLang="en-US" dirty="0"/>
          </a:p>
        </p:txBody>
      </p:sp>
      <p:sp>
        <p:nvSpPr>
          <p:cNvPr id="83971" name="Rectangle 3"/>
          <p:cNvSpPr>
            <a:spLocks noGrp="1" noChangeArrowheads="1"/>
          </p:cNvSpPr>
          <p:nvPr>
            <p:ph type="body" idx="1"/>
          </p:nvPr>
        </p:nvSpPr>
        <p:spPr>
          <a:xfrm>
            <a:off x="457200" y="2204864"/>
            <a:ext cx="8229600" cy="4248471"/>
          </a:xfrm>
        </p:spPr>
        <p:txBody>
          <a:bodyPr/>
          <a:lstStyle/>
          <a:p>
            <a:endParaRPr lang="en-GB" sz="1600" b="1" dirty="0" smtClean="0"/>
          </a:p>
          <a:p>
            <a:pPr marL="0" indent="0" algn="ctr">
              <a:buNone/>
            </a:pPr>
            <a:r>
              <a:rPr lang="en-GB" b="1" dirty="0" smtClean="0"/>
              <a:t>Articles I.10.4/II.19.4 of Grant Agreement</a:t>
            </a:r>
          </a:p>
          <a:p>
            <a:pPr marL="0" indent="0" algn="ctr">
              <a:buNone/>
            </a:pPr>
            <a:r>
              <a:rPr lang="en-GB" b="1" dirty="0" smtClean="0"/>
              <a:t> </a:t>
            </a:r>
          </a:p>
          <a:p>
            <a:pPr marL="0" indent="0">
              <a:buNone/>
            </a:pPr>
            <a:r>
              <a:rPr lang="en-GB" sz="1800" b="1" dirty="0" smtClean="0"/>
              <a:t>Non exhaustive list:</a:t>
            </a:r>
          </a:p>
          <a:p>
            <a:pPr marL="0" indent="0">
              <a:buNone/>
            </a:pPr>
            <a:r>
              <a:rPr lang="en-GB" sz="1600" b="1" dirty="0" smtClean="0">
                <a:solidFill>
                  <a:srgbClr val="FF3300"/>
                </a:solidFill>
              </a:rPr>
              <a:t>- equipment </a:t>
            </a:r>
            <a:r>
              <a:rPr lang="en-GB" sz="1600" b="1" dirty="0">
                <a:solidFill>
                  <a:srgbClr val="FF3300"/>
                </a:solidFill>
              </a:rPr>
              <a:t>such as: furniture, motor </a:t>
            </a:r>
            <a:r>
              <a:rPr lang="en-GB" sz="1600" b="1" dirty="0" smtClean="0">
                <a:solidFill>
                  <a:srgbClr val="FF3300"/>
                </a:solidFill>
              </a:rPr>
              <a:t>vehicles, alarm systems</a:t>
            </a:r>
            <a:endParaRPr lang="en-GB" sz="1600" b="1" dirty="0">
              <a:solidFill>
                <a:srgbClr val="FF3300"/>
              </a:solidFill>
            </a:endParaRPr>
          </a:p>
          <a:p>
            <a:pPr marL="0" indent="0">
              <a:buNone/>
            </a:pPr>
            <a:r>
              <a:rPr lang="en-GB" sz="1600" b="1" dirty="0" smtClean="0">
                <a:solidFill>
                  <a:srgbClr val="FF3300"/>
                </a:solidFill>
              </a:rPr>
              <a:t>- </a:t>
            </a:r>
            <a:r>
              <a:rPr lang="en-GB" sz="1600" b="1" dirty="0">
                <a:solidFill>
                  <a:srgbClr val="FF3300"/>
                </a:solidFill>
              </a:rPr>
              <a:t>costs linked to the purchase of real </a:t>
            </a:r>
            <a:r>
              <a:rPr lang="en-GB" sz="1600" b="1" dirty="0" smtClean="0">
                <a:solidFill>
                  <a:srgbClr val="FF3300"/>
                </a:solidFill>
              </a:rPr>
              <a:t>estate</a:t>
            </a:r>
            <a:endParaRPr lang="en-GB" sz="1600" b="1" dirty="0">
              <a:solidFill>
                <a:srgbClr val="FF3300"/>
              </a:solidFill>
            </a:endParaRPr>
          </a:p>
          <a:p>
            <a:pPr marL="0" indent="0">
              <a:buNone/>
            </a:pPr>
            <a:r>
              <a:rPr lang="en-GB" sz="1600" b="1" dirty="0" smtClean="0">
                <a:solidFill>
                  <a:srgbClr val="FF3300"/>
                </a:solidFill>
              </a:rPr>
              <a:t>- activities not </a:t>
            </a:r>
            <a:r>
              <a:rPr lang="en-GB" sz="1600" b="1" dirty="0">
                <a:solidFill>
                  <a:srgbClr val="FF3300"/>
                </a:solidFill>
              </a:rPr>
              <a:t>carried out in the project beneficiaries' </a:t>
            </a:r>
            <a:r>
              <a:rPr lang="en-GB" sz="1600" b="1" dirty="0" smtClean="0">
                <a:solidFill>
                  <a:srgbClr val="FF3300"/>
                </a:solidFill>
              </a:rPr>
              <a:t>country </a:t>
            </a:r>
            <a:r>
              <a:rPr lang="en-GB" sz="1600" b="1" dirty="0">
                <a:solidFill>
                  <a:srgbClr val="FF3300"/>
                </a:solidFill>
              </a:rPr>
              <a:t>(see Annex IV), unless </a:t>
            </a:r>
            <a:r>
              <a:rPr lang="en-GB" sz="1600" b="1" dirty="0" smtClean="0">
                <a:solidFill>
                  <a:srgbClr val="FF3300"/>
                </a:solidFill>
              </a:rPr>
              <a:t>prior authorisation</a:t>
            </a:r>
          </a:p>
          <a:p>
            <a:pPr marL="0" lvl="0" indent="0">
              <a:buNone/>
            </a:pPr>
            <a:r>
              <a:rPr lang="en-US" sz="1600" b="1" dirty="0" smtClean="0">
                <a:solidFill>
                  <a:srgbClr val="FF3300"/>
                </a:solidFill>
              </a:rPr>
              <a:t>- in </a:t>
            </a:r>
            <a:r>
              <a:rPr lang="en-US" sz="1600" b="1" dirty="0">
                <a:solidFill>
                  <a:srgbClr val="FF3300"/>
                </a:solidFill>
              </a:rPr>
              <a:t>kind </a:t>
            </a:r>
            <a:r>
              <a:rPr lang="en-US" sz="1600" b="1" dirty="0" smtClean="0">
                <a:solidFill>
                  <a:srgbClr val="FF3300"/>
                </a:solidFill>
              </a:rPr>
              <a:t>contribution</a:t>
            </a:r>
            <a:endParaRPr lang="en-GB" sz="1600" b="1" dirty="0">
              <a:solidFill>
                <a:srgbClr val="FF3300"/>
              </a:solidFill>
            </a:endParaRPr>
          </a:p>
          <a:p>
            <a:pPr marL="0" lvl="0" indent="0">
              <a:buNone/>
            </a:pPr>
            <a:r>
              <a:rPr lang="en-US" sz="1600" b="1" dirty="0" smtClean="0">
                <a:solidFill>
                  <a:srgbClr val="FF3300"/>
                </a:solidFill>
              </a:rPr>
              <a:t>- excessive </a:t>
            </a:r>
            <a:r>
              <a:rPr lang="en-US" sz="1600" b="1" dirty="0">
                <a:solidFill>
                  <a:srgbClr val="FF3300"/>
                </a:solidFill>
              </a:rPr>
              <a:t>or reckless </a:t>
            </a:r>
            <a:r>
              <a:rPr lang="en-US" sz="1600" b="1" dirty="0" smtClean="0">
                <a:solidFill>
                  <a:srgbClr val="FF3300"/>
                </a:solidFill>
              </a:rPr>
              <a:t>expenditure</a:t>
            </a:r>
            <a:endParaRPr lang="en-GB" sz="1600" b="1" dirty="0">
              <a:solidFill>
                <a:srgbClr val="FF3300"/>
              </a:solidFill>
            </a:endParaRPr>
          </a:p>
          <a:p>
            <a:pPr marL="0" lvl="0" indent="0">
              <a:buNone/>
            </a:pPr>
            <a:r>
              <a:rPr lang="en-US" sz="1600" b="1" dirty="0" smtClean="0">
                <a:solidFill>
                  <a:srgbClr val="FF3300"/>
                </a:solidFill>
              </a:rPr>
              <a:t>- deductible VAT </a:t>
            </a:r>
            <a:r>
              <a:rPr lang="en-US" sz="1400" b="1" dirty="0" smtClean="0">
                <a:solidFill>
                  <a:srgbClr val="FF3300"/>
                </a:solidFill>
              </a:rPr>
              <a:t>(unless beneficiary can prove he is unable to recover it according to the national tax authority)</a:t>
            </a:r>
            <a:endParaRPr lang="en-GB" sz="1400" b="1" dirty="0">
              <a:solidFill>
                <a:srgbClr val="FF3300"/>
              </a:solidFill>
            </a:endParaRPr>
          </a:p>
          <a:p>
            <a:pPr>
              <a:buFont typeface="Wingdings" panose="05000000000000000000" pitchFamily="2" charset="2"/>
              <a:buChar char="ü"/>
            </a:pPr>
            <a:r>
              <a:rPr lang="en-GB" sz="1600" b="1" dirty="0" smtClean="0">
                <a:solidFill>
                  <a:srgbClr val="FF3300"/>
                </a:solidFill>
              </a:rPr>
              <a:t> </a:t>
            </a:r>
            <a:endParaRPr lang="en-GB" sz="1600" dirty="0">
              <a:solidFill>
                <a:srgbClr val="FF3300"/>
              </a:solidFill>
            </a:endParaRPr>
          </a:p>
        </p:txBody>
      </p:sp>
      <p:sp>
        <p:nvSpPr>
          <p:cNvPr id="2" name="Rectangle 1"/>
          <p:cNvSpPr/>
          <p:nvPr/>
        </p:nvSpPr>
        <p:spPr>
          <a:xfrm>
            <a:off x="835720" y="1484784"/>
            <a:ext cx="7776864" cy="446276"/>
          </a:xfrm>
          <a:prstGeom prst="rect">
            <a:avLst/>
          </a:prstGeom>
        </p:spPr>
        <p:txBody>
          <a:bodyPr wrap="square">
            <a:spAutoFit/>
          </a:bodyPr>
          <a:lstStyle/>
          <a:p>
            <a:pPr algn="ctr"/>
            <a:r>
              <a:rPr lang="en-GB" sz="2300" b="1" dirty="0" smtClean="0">
                <a:solidFill>
                  <a:srgbClr val="FF0000"/>
                </a:solidFill>
                <a:latin typeface="+mj-lt"/>
                <a:ea typeface="+mj-ea"/>
                <a:cs typeface="+mj-cs"/>
              </a:rPr>
              <a:t>Ineligible </a:t>
            </a:r>
            <a:r>
              <a:rPr lang="en-GB" sz="2300" b="1" dirty="0">
                <a:solidFill>
                  <a:srgbClr val="FF0000"/>
                </a:solidFill>
                <a:latin typeface="+mj-lt"/>
                <a:ea typeface="+mj-ea"/>
                <a:cs typeface="+mj-cs"/>
              </a:rPr>
              <a:t>Costs </a:t>
            </a:r>
          </a:p>
        </p:txBody>
      </p:sp>
      <p:sp>
        <p:nvSpPr>
          <p:cNvPr id="3" name="Slide Number Placeholder 2"/>
          <p:cNvSpPr>
            <a:spLocks noGrp="1"/>
          </p:cNvSpPr>
          <p:nvPr>
            <p:ph type="sldNum" sz="quarter" idx="12"/>
          </p:nvPr>
        </p:nvSpPr>
        <p:spPr/>
        <p:txBody>
          <a:bodyPr/>
          <a:lstStyle/>
          <a:p>
            <a:fld id="{14F0E55B-1EBF-4C63-9883-404455EB20A7}" type="slidenum">
              <a:rPr lang="en-GB" altLang="en-US" smtClean="0"/>
              <a:pPr/>
              <a:t>19</a:t>
            </a:fld>
            <a:endParaRPr lang="en-GB" altLang="en-US"/>
          </a:p>
        </p:txBody>
      </p:sp>
    </p:spTree>
    <p:extLst>
      <p:ext uri="{BB962C8B-B14F-4D97-AF65-F5344CB8AC3E}">
        <p14:creationId xmlns:p14="http://schemas.microsoft.com/office/powerpoint/2010/main" val="294107459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body" idx="1"/>
          </p:nvPr>
        </p:nvSpPr>
        <p:spPr>
          <a:xfrm>
            <a:off x="457200" y="1628800"/>
            <a:ext cx="8229600" cy="4608511"/>
          </a:xfrm>
        </p:spPr>
        <p:txBody>
          <a:bodyPr/>
          <a:lstStyle/>
          <a:p>
            <a:pPr marL="400050" lvl="1" indent="0">
              <a:buNone/>
            </a:pPr>
            <a:r>
              <a:rPr lang="fr-BE" sz="2300" b="1" dirty="0" err="1" smtClean="0"/>
              <a:t>Outline</a:t>
            </a:r>
            <a:r>
              <a:rPr lang="fr-BE" sz="2300" b="1" dirty="0" smtClean="0"/>
              <a:t> of the </a:t>
            </a:r>
            <a:r>
              <a:rPr lang="fr-BE" sz="2300" b="1" dirty="0" err="1" smtClean="0"/>
              <a:t>presentation</a:t>
            </a:r>
            <a:r>
              <a:rPr lang="fr-BE" sz="2300" b="1" dirty="0" smtClean="0"/>
              <a:t>:</a:t>
            </a:r>
          </a:p>
          <a:p>
            <a:pPr marL="400050" lvl="1" indent="0">
              <a:buNone/>
            </a:pPr>
            <a:endParaRPr lang="fr-BE" sz="2300" b="1" dirty="0" smtClean="0"/>
          </a:p>
          <a:p>
            <a:pPr marL="400050" lvl="1" indent="0">
              <a:buNone/>
            </a:pPr>
            <a:r>
              <a:rPr lang="fr-BE" sz="2300" b="1" dirty="0" smtClean="0"/>
              <a:t>1) General </a:t>
            </a:r>
            <a:r>
              <a:rPr lang="fr-BE" sz="2300" b="1" dirty="0" err="1"/>
              <a:t>financing</a:t>
            </a:r>
            <a:r>
              <a:rPr lang="fr-BE" sz="2300" b="1" dirty="0"/>
              <a:t> </a:t>
            </a:r>
            <a:r>
              <a:rPr lang="fr-BE" sz="2300" b="1" dirty="0" err="1"/>
              <a:t>principles</a:t>
            </a:r>
            <a:endParaRPr lang="en-GB" sz="2300" dirty="0"/>
          </a:p>
          <a:p>
            <a:pPr marL="400050" lvl="1" indent="0">
              <a:buNone/>
            </a:pPr>
            <a:r>
              <a:rPr lang="en-GB" sz="2300" b="1" dirty="0" smtClean="0"/>
              <a:t>2) Actual </a:t>
            </a:r>
            <a:r>
              <a:rPr lang="en-GB" sz="2300" b="1" dirty="0"/>
              <a:t>costs, rules and budget headings</a:t>
            </a:r>
            <a:endParaRPr lang="en-GB" sz="2300" dirty="0"/>
          </a:p>
          <a:p>
            <a:pPr marL="400050" lvl="1" indent="0">
              <a:buNone/>
            </a:pPr>
            <a:r>
              <a:rPr lang="en-GB" sz="2300" b="1" dirty="0" smtClean="0"/>
              <a:t>3) Unit </a:t>
            </a:r>
            <a:r>
              <a:rPr lang="en-GB" sz="2300" b="1" dirty="0"/>
              <a:t>costs, rules and budget </a:t>
            </a:r>
            <a:r>
              <a:rPr lang="en-GB" sz="2300" b="1" dirty="0" smtClean="0"/>
              <a:t>headings</a:t>
            </a:r>
          </a:p>
          <a:p>
            <a:pPr marL="400050" lvl="1" indent="0">
              <a:buNone/>
            </a:pPr>
            <a:r>
              <a:rPr lang="en-GB" sz="2300" dirty="0" smtClean="0"/>
              <a:t>4) Managing the Grant</a:t>
            </a:r>
            <a:endParaRPr lang="en-GB" sz="2300" dirty="0"/>
          </a:p>
          <a:p>
            <a:pPr marL="400050" lvl="1" indent="0">
              <a:buNone/>
            </a:pPr>
            <a:r>
              <a:rPr lang="en-GB" sz="2300" b="1" dirty="0" smtClean="0"/>
              <a:t>5) How </a:t>
            </a:r>
            <a:r>
              <a:rPr lang="en-GB" sz="2300" b="1" dirty="0"/>
              <a:t>to </a:t>
            </a:r>
            <a:r>
              <a:rPr lang="en-GB" sz="2300" b="1" dirty="0" smtClean="0"/>
              <a:t>report</a:t>
            </a:r>
            <a:endParaRPr lang="en-GB" sz="2300" dirty="0"/>
          </a:p>
          <a:p>
            <a:pPr marL="400050" lvl="1" indent="0">
              <a:buNone/>
            </a:pPr>
            <a:r>
              <a:rPr lang="en-GB" sz="2300" b="1" dirty="0" smtClean="0"/>
              <a:t>6) Final </a:t>
            </a:r>
            <a:r>
              <a:rPr lang="en-GB" sz="2300" b="1" dirty="0"/>
              <a:t>grant</a:t>
            </a:r>
            <a:endParaRPr lang="en-GB" sz="2300" dirty="0"/>
          </a:p>
          <a:p>
            <a:pPr marL="400050" lvl="1" indent="0">
              <a:buNone/>
            </a:pPr>
            <a:endParaRPr lang="fr-BE" sz="2300" b="1" dirty="0"/>
          </a:p>
          <a:p>
            <a:pPr marL="400050" lvl="1" indent="0">
              <a:buNone/>
            </a:pPr>
            <a:endParaRPr lang="fr-BE" sz="1200" b="1" dirty="0"/>
          </a:p>
          <a:p>
            <a:pPr marL="400050" lvl="1" indent="0">
              <a:buNone/>
            </a:pPr>
            <a:r>
              <a:rPr lang="fr-BE" sz="1200" dirty="0" smtClean="0"/>
              <a:t>NB: </a:t>
            </a:r>
            <a:r>
              <a:rPr lang="fr-BE" sz="1200" dirty="0" err="1" smtClean="0"/>
              <a:t>please</a:t>
            </a:r>
            <a:r>
              <a:rPr lang="fr-BE" sz="1200" dirty="0" smtClean="0"/>
              <a:t> note </a:t>
            </a:r>
            <a:r>
              <a:rPr lang="fr-BE" sz="1200" dirty="0" err="1" smtClean="0"/>
              <a:t>that</a:t>
            </a:r>
            <a:r>
              <a:rPr lang="fr-BE" sz="1200" dirty="0" smtClean="0"/>
              <a:t> </a:t>
            </a:r>
            <a:r>
              <a:rPr lang="fr-BE" sz="1200" dirty="0" err="1" smtClean="0"/>
              <a:t>this</a:t>
            </a:r>
            <a:r>
              <a:rPr lang="fr-BE" sz="1200" dirty="0" smtClean="0"/>
              <a:t> document has no </a:t>
            </a:r>
            <a:r>
              <a:rPr lang="fr-BE" sz="1200" dirty="0" err="1" smtClean="0"/>
              <a:t>legal</a:t>
            </a:r>
            <a:r>
              <a:rPr lang="fr-BE" sz="1200" dirty="0" smtClean="0"/>
              <a:t> value</a:t>
            </a:r>
            <a:endParaRPr lang="en-GB" sz="1200" dirty="0" smtClean="0"/>
          </a:p>
          <a:p>
            <a:pPr marL="457200" lvl="1" indent="0">
              <a:buNone/>
            </a:pPr>
            <a:r>
              <a:rPr lang="en-GB" sz="2500" b="1" dirty="0" smtClean="0"/>
              <a:t>         </a:t>
            </a:r>
            <a:endParaRPr lang="en-GB" sz="2300" dirty="0"/>
          </a:p>
        </p:txBody>
      </p:sp>
      <p:sp>
        <p:nvSpPr>
          <p:cNvPr id="2" name="Slide Number Placeholder 1"/>
          <p:cNvSpPr>
            <a:spLocks noGrp="1"/>
          </p:cNvSpPr>
          <p:nvPr>
            <p:ph type="sldNum" sz="quarter" idx="12"/>
          </p:nvPr>
        </p:nvSpPr>
        <p:spPr/>
        <p:txBody>
          <a:bodyPr/>
          <a:lstStyle/>
          <a:p>
            <a:fld id="{14F0E55B-1EBF-4C63-9883-404455EB20A7}" type="slidenum">
              <a:rPr lang="en-GB" altLang="en-US" smtClean="0"/>
              <a:pPr/>
              <a:t>2</a:t>
            </a:fld>
            <a:endParaRPr lang="en-GB" altLang="en-US"/>
          </a:p>
        </p:txBody>
      </p:sp>
    </p:spTree>
    <p:extLst>
      <p:ext uri="{BB962C8B-B14F-4D97-AF65-F5344CB8AC3E}">
        <p14:creationId xmlns:p14="http://schemas.microsoft.com/office/powerpoint/2010/main" val="261016155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a:xfrm>
            <a:off x="395536" y="1412776"/>
            <a:ext cx="8229600" cy="720998"/>
          </a:xfrm>
        </p:spPr>
        <p:txBody>
          <a:bodyPr/>
          <a:lstStyle/>
          <a:p>
            <a:pPr algn="ctr"/>
            <a:r>
              <a:rPr lang="en-GB" sz="2300" i="1" kern="1200" dirty="0" smtClean="0">
                <a:solidFill>
                  <a:schemeClr val="accent5">
                    <a:lumMod val="75000"/>
                  </a:schemeClr>
                </a:solidFill>
              </a:rPr>
              <a:t/>
            </a:r>
            <a:br>
              <a:rPr lang="en-GB" sz="2300" i="1" kern="1200" dirty="0" smtClean="0">
                <a:solidFill>
                  <a:schemeClr val="accent5">
                    <a:lumMod val="75000"/>
                  </a:schemeClr>
                </a:solidFill>
              </a:rPr>
            </a:br>
            <a:r>
              <a:rPr lang="en-GB" sz="2300" i="1" kern="1200" dirty="0" smtClean="0">
                <a:solidFill>
                  <a:schemeClr val="accent5">
                    <a:lumMod val="75000"/>
                  </a:schemeClr>
                </a:solidFill>
              </a:rPr>
              <a:t/>
            </a:r>
            <a:br>
              <a:rPr lang="en-GB" sz="2300" i="1" kern="1200" dirty="0" smtClean="0">
                <a:solidFill>
                  <a:schemeClr val="accent5">
                    <a:lumMod val="75000"/>
                  </a:schemeClr>
                </a:solidFill>
              </a:rPr>
            </a:br>
            <a:r>
              <a:rPr lang="en-GB" sz="2300" dirty="0" smtClean="0">
                <a:solidFill>
                  <a:srgbClr val="FF0000"/>
                </a:solidFill>
              </a:rPr>
              <a:t>Exchange </a:t>
            </a:r>
            <a:r>
              <a:rPr lang="en-GB" sz="2300" dirty="0">
                <a:solidFill>
                  <a:srgbClr val="FF0000"/>
                </a:solidFill>
              </a:rPr>
              <a:t>rate</a:t>
            </a:r>
            <a:r>
              <a:rPr lang="en-GB" altLang="en-US" sz="2300" dirty="0">
                <a:solidFill>
                  <a:srgbClr val="FF0000"/>
                </a:solidFill>
              </a:rPr>
              <a:t> </a:t>
            </a:r>
            <a:r>
              <a:rPr lang="en-GB" altLang="en-US" dirty="0" smtClean="0"/>
              <a:t/>
            </a:r>
            <a:br>
              <a:rPr lang="en-GB" altLang="en-US" dirty="0" smtClean="0"/>
            </a:br>
            <a:r>
              <a:rPr lang="en-GB" dirty="0" smtClean="0"/>
              <a:t/>
            </a:r>
            <a:br>
              <a:rPr lang="en-GB" dirty="0" smtClean="0"/>
            </a:br>
            <a:r>
              <a:rPr lang="en-GB" dirty="0" smtClean="0"/>
              <a:t> </a:t>
            </a:r>
            <a:endParaRPr lang="en-US" altLang="en-US" dirty="0"/>
          </a:p>
        </p:txBody>
      </p:sp>
      <p:sp>
        <p:nvSpPr>
          <p:cNvPr id="83971" name="Rectangle 3"/>
          <p:cNvSpPr>
            <a:spLocks noGrp="1" noChangeArrowheads="1"/>
          </p:cNvSpPr>
          <p:nvPr>
            <p:ph type="body" idx="1"/>
          </p:nvPr>
        </p:nvSpPr>
        <p:spPr>
          <a:xfrm>
            <a:off x="457200" y="2204864"/>
            <a:ext cx="8363272" cy="4392487"/>
          </a:xfrm>
        </p:spPr>
        <p:txBody>
          <a:bodyPr/>
          <a:lstStyle/>
          <a:p>
            <a:pPr marL="0" indent="0" algn="ctr">
              <a:buNone/>
            </a:pPr>
            <a:r>
              <a:rPr lang="en-GB" sz="1600" b="1" dirty="0" smtClean="0">
                <a:solidFill>
                  <a:srgbClr val="336699"/>
                </a:solidFill>
              </a:rPr>
              <a:t>Transactions </a:t>
            </a:r>
            <a:r>
              <a:rPr lang="en-GB" sz="1600" b="1" dirty="0">
                <a:solidFill>
                  <a:srgbClr val="336699"/>
                </a:solidFill>
              </a:rPr>
              <a:t>≠ EUR </a:t>
            </a:r>
            <a:r>
              <a:rPr lang="en-GB" sz="1600" b="1" dirty="0" smtClean="0">
                <a:solidFill>
                  <a:srgbClr val="336699"/>
                </a:solidFill>
              </a:rPr>
              <a:t>must </a:t>
            </a:r>
            <a:r>
              <a:rPr lang="en-GB" sz="1600" b="1" dirty="0">
                <a:solidFill>
                  <a:srgbClr val="336699"/>
                </a:solidFill>
              </a:rPr>
              <a:t>be converted and </a:t>
            </a:r>
            <a:r>
              <a:rPr lang="en-GB" sz="1600" b="1" dirty="0" smtClean="0">
                <a:solidFill>
                  <a:srgbClr val="336699"/>
                </a:solidFill>
              </a:rPr>
              <a:t>reported </a:t>
            </a:r>
            <a:r>
              <a:rPr lang="en-GB" sz="1600" b="1" dirty="0">
                <a:solidFill>
                  <a:srgbClr val="336699"/>
                </a:solidFill>
              </a:rPr>
              <a:t>in </a:t>
            </a:r>
          </a:p>
          <a:p>
            <a:pPr marL="0" indent="0" algn="ctr">
              <a:buNone/>
            </a:pPr>
            <a:r>
              <a:rPr lang="en-GB" sz="1600" b="1" dirty="0">
                <a:solidFill>
                  <a:srgbClr val="336699"/>
                </a:solidFill>
              </a:rPr>
              <a:t>EUR</a:t>
            </a:r>
            <a:r>
              <a:rPr lang="en-GB" sz="1600" dirty="0">
                <a:solidFill>
                  <a:srgbClr val="336699"/>
                </a:solidFill>
              </a:rPr>
              <a:t> in the Financial Statement of the final report </a:t>
            </a:r>
          </a:p>
          <a:p>
            <a:pPr algn="just"/>
            <a:endParaRPr lang="en-GB" sz="600" dirty="0"/>
          </a:p>
          <a:p>
            <a:pPr marL="0" indent="0" algn="ctr">
              <a:spcAft>
                <a:spcPts val="1200"/>
              </a:spcAft>
              <a:buNone/>
            </a:pPr>
            <a:r>
              <a:rPr lang="en-GB" sz="1600" b="1" dirty="0" smtClean="0">
                <a:solidFill>
                  <a:srgbClr val="002060"/>
                </a:solidFill>
              </a:rPr>
              <a:t>Which </a:t>
            </a:r>
            <a:r>
              <a:rPr lang="en-GB" sz="1600" b="1" dirty="0">
                <a:solidFill>
                  <a:srgbClr val="002060"/>
                </a:solidFill>
              </a:rPr>
              <a:t>exchange rate should be applied? </a:t>
            </a:r>
            <a:endParaRPr lang="en-GB" sz="1600" b="1" dirty="0" smtClean="0">
              <a:solidFill>
                <a:srgbClr val="002060"/>
              </a:solidFill>
            </a:endParaRPr>
          </a:p>
          <a:p>
            <a:pPr marL="0" indent="0" algn="just">
              <a:buNone/>
            </a:pPr>
            <a:r>
              <a:rPr lang="en-GB" sz="1400" dirty="0" smtClean="0"/>
              <a:t>From start </a:t>
            </a:r>
            <a:r>
              <a:rPr lang="en-GB" sz="1400" dirty="0"/>
              <a:t>of </a:t>
            </a:r>
            <a:r>
              <a:rPr lang="en-GB" sz="1400" dirty="0" smtClean="0"/>
              <a:t>eligibility </a:t>
            </a:r>
            <a:r>
              <a:rPr lang="en-GB" sz="1400" dirty="0"/>
              <a:t>period until </a:t>
            </a:r>
            <a:r>
              <a:rPr lang="en-GB" sz="1400" dirty="0" smtClean="0"/>
              <a:t>date </a:t>
            </a:r>
            <a:r>
              <a:rPr lang="en-GB" sz="1400" dirty="0"/>
              <a:t>of receipt of </a:t>
            </a:r>
            <a:r>
              <a:rPr lang="en-GB" sz="1400" dirty="0" smtClean="0"/>
              <a:t>second pre-financing:</a:t>
            </a:r>
            <a:r>
              <a:rPr lang="en-GB" sz="1400" dirty="0" smtClean="0">
                <a:solidFill>
                  <a:srgbClr val="336699"/>
                </a:solidFill>
              </a:rPr>
              <a:t> </a:t>
            </a:r>
            <a:r>
              <a:rPr lang="en-GB" sz="1400" u="sng" dirty="0">
                <a:solidFill>
                  <a:srgbClr val="336699"/>
                </a:solidFill>
              </a:rPr>
              <a:t>rate of </a:t>
            </a:r>
            <a:r>
              <a:rPr lang="en-GB" sz="1400" u="sng" dirty="0" smtClean="0">
                <a:solidFill>
                  <a:srgbClr val="336699"/>
                </a:solidFill>
              </a:rPr>
              <a:t>month </a:t>
            </a:r>
            <a:r>
              <a:rPr lang="en-GB" sz="1400" u="sng" dirty="0">
                <a:solidFill>
                  <a:srgbClr val="336699"/>
                </a:solidFill>
              </a:rPr>
              <a:t>in which the </a:t>
            </a:r>
            <a:r>
              <a:rPr lang="en-GB" sz="1400" u="sng" dirty="0" smtClean="0">
                <a:solidFill>
                  <a:srgbClr val="336699"/>
                </a:solidFill>
              </a:rPr>
              <a:t>coordinating institution </a:t>
            </a:r>
            <a:r>
              <a:rPr lang="en-GB" sz="1400" u="sng" dirty="0">
                <a:solidFill>
                  <a:srgbClr val="336699"/>
                </a:solidFill>
              </a:rPr>
              <a:t>received the first pre-financing</a:t>
            </a:r>
            <a:endParaRPr lang="en-GB" sz="1400" dirty="0">
              <a:solidFill>
                <a:srgbClr val="336699"/>
              </a:solidFill>
            </a:endParaRPr>
          </a:p>
          <a:p>
            <a:pPr marL="0" indent="0" algn="just">
              <a:buNone/>
            </a:pPr>
            <a:endParaRPr lang="en-GB" sz="1400" dirty="0">
              <a:solidFill>
                <a:srgbClr val="A50021"/>
              </a:solidFill>
            </a:endParaRPr>
          </a:p>
          <a:p>
            <a:pPr marL="0" indent="0" algn="just">
              <a:buNone/>
            </a:pPr>
            <a:r>
              <a:rPr lang="en-GB" sz="1400" dirty="0" smtClean="0"/>
              <a:t>From date </a:t>
            </a:r>
            <a:r>
              <a:rPr lang="en-GB" sz="1400" dirty="0"/>
              <a:t>of receipt of </a:t>
            </a:r>
            <a:r>
              <a:rPr lang="en-GB" sz="1400" dirty="0" smtClean="0"/>
              <a:t>second </a:t>
            </a:r>
            <a:r>
              <a:rPr lang="en-GB" sz="1400" dirty="0"/>
              <a:t>pre-financing until </a:t>
            </a:r>
            <a:r>
              <a:rPr lang="en-GB" sz="1400" dirty="0" smtClean="0"/>
              <a:t>end </a:t>
            </a:r>
            <a:r>
              <a:rPr lang="en-GB" sz="1400" dirty="0"/>
              <a:t>of </a:t>
            </a:r>
            <a:r>
              <a:rPr lang="en-GB" sz="1400" dirty="0" smtClean="0"/>
              <a:t>eligibility </a:t>
            </a:r>
            <a:r>
              <a:rPr lang="en-GB" sz="1400" dirty="0"/>
              <a:t>period: </a:t>
            </a:r>
            <a:r>
              <a:rPr lang="en-GB" sz="1400" dirty="0" smtClean="0">
                <a:solidFill>
                  <a:srgbClr val="336699"/>
                </a:solidFill>
              </a:rPr>
              <a:t>rate </a:t>
            </a:r>
            <a:r>
              <a:rPr lang="en-GB" sz="1400" u="sng" dirty="0">
                <a:solidFill>
                  <a:srgbClr val="336699"/>
                </a:solidFill>
              </a:rPr>
              <a:t>of </a:t>
            </a:r>
            <a:r>
              <a:rPr lang="en-GB" sz="1400" u="sng" dirty="0" smtClean="0">
                <a:solidFill>
                  <a:srgbClr val="336699"/>
                </a:solidFill>
              </a:rPr>
              <a:t>month </a:t>
            </a:r>
            <a:r>
              <a:rPr lang="en-GB" sz="1400" u="sng" dirty="0">
                <a:solidFill>
                  <a:srgbClr val="336699"/>
                </a:solidFill>
              </a:rPr>
              <a:t>in which </a:t>
            </a:r>
            <a:r>
              <a:rPr lang="en-GB" sz="1400" u="sng" dirty="0" smtClean="0">
                <a:solidFill>
                  <a:srgbClr val="336699"/>
                </a:solidFill>
              </a:rPr>
              <a:t>the </a:t>
            </a:r>
            <a:r>
              <a:rPr lang="en-GB" sz="1400" u="sng" dirty="0">
                <a:solidFill>
                  <a:srgbClr val="336699"/>
                </a:solidFill>
              </a:rPr>
              <a:t>coordinating institution received the second </a:t>
            </a:r>
            <a:r>
              <a:rPr lang="en-GB" sz="1400" u="sng" dirty="0" smtClean="0">
                <a:solidFill>
                  <a:srgbClr val="336699"/>
                </a:solidFill>
              </a:rPr>
              <a:t>pre-financing</a:t>
            </a:r>
          </a:p>
          <a:p>
            <a:pPr marL="0" indent="0" algn="just">
              <a:buNone/>
            </a:pPr>
            <a:endParaRPr lang="en-GB" sz="1400" u="sng" dirty="0" smtClean="0">
              <a:solidFill>
                <a:srgbClr val="336699"/>
              </a:solidFill>
            </a:endParaRPr>
          </a:p>
          <a:p>
            <a:pPr marL="0" indent="0">
              <a:buNone/>
            </a:pPr>
            <a:r>
              <a:rPr lang="en-GB" sz="1400" dirty="0" smtClean="0">
                <a:solidFill>
                  <a:srgbClr val="336699"/>
                </a:solidFill>
                <a:ea typeface="Dotum" pitchFamily="34" charset="-127"/>
              </a:rPr>
              <a:t>Rate </a:t>
            </a:r>
            <a:r>
              <a:rPr lang="en-GB" sz="1400" dirty="0">
                <a:solidFill>
                  <a:srgbClr val="336699"/>
                </a:solidFill>
                <a:ea typeface="Dotum" pitchFamily="34" charset="-127"/>
              </a:rPr>
              <a:t>to </a:t>
            </a:r>
            <a:r>
              <a:rPr lang="en-GB" sz="1400" dirty="0" smtClean="0">
                <a:solidFill>
                  <a:srgbClr val="336699"/>
                </a:solidFill>
                <a:ea typeface="Dotum" pitchFamily="34" charset="-127"/>
              </a:rPr>
              <a:t>apply: monthly rate </a:t>
            </a:r>
            <a:r>
              <a:rPr lang="en-GB" sz="1400" dirty="0">
                <a:solidFill>
                  <a:srgbClr val="336699"/>
                </a:solidFill>
                <a:ea typeface="Dotum" pitchFamily="34" charset="-127"/>
              </a:rPr>
              <a:t>established by the </a:t>
            </a:r>
            <a:r>
              <a:rPr lang="en-GB" sz="1400" dirty="0" smtClean="0">
                <a:solidFill>
                  <a:srgbClr val="336699"/>
                </a:solidFill>
                <a:ea typeface="Dotum" pitchFamily="34" charset="-127"/>
              </a:rPr>
              <a:t>Commission: </a:t>
            </a:r>
            <a:r>
              <a:rPr lang="en-GB" sz="1400" u="sng" dirty="0">
                <a:solidFill>
                  <a:srgbClr val="336699"/>
                </a:solidFill>
                <a:ea typeface="Dotum" pitchFamily="34" charset="-127"/>
                <a:hlinkClick r:id="rId3"/>
              </a:rPr>
              <a:t>http://</a:t>
            </a:r>
            <a:r>
              <a:rPr lang="en-GB" sz="1400" u="sng" dirty="0" smtClean="0">
                <a:solidFill>
                  <a:srgbClr val="336699"/>
                </a:solidFill>
                <a:ea typeface="Dotum" pitchFamily="34" charset="-127"/>
                <a:hlinkClick r:id="rId3"/>
              </a:rPr>
              <a:t>ec.europa.eu/budget/inforeuro</a:t>
            </a:r>
            <a:endParaRPr lang="en-GB" sz="1400" u="sng" dirty="0">
              <a:solidFill>
                <a:srgbClr val="336699"/>
              </a:solidFill>
              <a:ea typeface="Dotum" pitchFamily="34" charset="-127"/>
            </a:endParaRPr>
          </a:p>
          <a:p>
            <a:pPr marL="0" indent="0" algn="just">
              <a:buNone/>
            </a:pPr>
            <a:endParaRPr lang="en-GB" sz="1400" dirty="0" smtClean="0">
              <a:solidFill>
                <a:srgbClr val="FF0000"/>
              </a:solidFill>
            </a:endParaRPr>
          </a:p>
          <a:p>
            <a:pPr marL="0" indent="0" algn="just">
              <a:buNone/>
            </a:pPr>
            <a:r>
              <a:rPr lang="en-GB" sz="1400" dirty="0" smtClean="0">
                <a:solidFill>
                  <a:srgbClr val="FF0000"/>
                </a:solidFill>
              </a:rPr>
              <a:t>Example: </a:t>
            </a:r>
          </a:p>
          <a:p>
            <a:pPr marL="0" indent="0" algn="just">
              <a:buNone/>
            </a:pPr>
            <a:r>
              <a:rPr lang="en-GB" sz="1400" dirty="0" smtClean="0">
                <a:solidFill>
                  <a:srgbClr val="FF0000"/>
                </a:solidFill>
              </a:rPr>
              <a:t>1</a:t>
            </a:r>
            <a:r>
              <a:rPr lang="en-GB" sz="1400" baseline="30000" dirty="0" smtClean="0">
                <a:solidFill>
                  <a:srgbClr val="FF0000"/>
                </a:solidFill>
              </a:rPr>
              <a:t>st</a:t>
            </a:r>
            <a:r>
              <a:rPr lang="en-GB" sz="1400" dirty="0" smtClean="0">
                <a:solidFill>
                  <a:srgbClr val="FF0000"/>
                </a:solidFill>
              </a:rPr>
              <a:t> Pre-financing: </a:t>
            </a:r>
            <a:r>
              <a:rPr lang="en-GB" sz="1400" b="1" dirty="0" smtClean="0">
                <a:solidFill>
                  <a:srgbClr val="FF0000"/>
                </a:solidFill>
              </a:rPr>
              <a:t>23 Dec 2015 </a:t>
            </a:r>
            <a:r>
              <a:rPr lang="en-GB" sz="1400" dirty="0" smtClean="0">
                <a:solidFill>
                  <a:srgbClr val="FF0000"/>
                </a:solidFill>
              </a:rPr>
              <a:t>– 2</a:t>
            </a:r>
            <a:r>
              <a:rPr lang="en-GB" sz="1400" baseline="30000" dirty="0" smtClean="0">
                <a:solidFill>
                  <a:srgbClr val="FF0000"/>
                </a:solidFill>
              </a:rPr>
              <a:t>nd</a:t>
            </a:r>
            <a:r>
              <a:rPr lang="en-GB" sz="1400" dirty="0" smtClean="0">
                <a:solidFill>
                  <a:srgbClr val="FF0000"/>
                </a:solidFill>
              </a:rPr>
              <a:t> Pre-financing: </a:t>
            </a:r>
            <a:r>
              <a:rPr lang="en-GB" sz="1400" b="1" dirty="0" smtClean="0">
                <a:solidFill>
                  <a:srgbClr val="FF0000"/>
                </a:solidFill>
              </a:rPr>
              <a:t>22 Nov 2016 </a:t>
            </a:r>
          </a:p>
          <a:p>
            <a:pPr marL="0" indent="0" algn="just">
              <a:buNone/>
            </a:pPr>
            <a:r>
              <a:rPr lang="en-GB" sz="1400" b="1" u="sng" dirty="0" smtClean="0">
                <a:solidFill>
                  <a:srgbClr val="FF0000"/>
                </a:solidFill>
              </a:rPr>
              <a:t>Invoice </a:t>
            </a:r>
            <a:r>
              <a:rPr lang="en-GB" sz="1400" b="1" u="sng" dirty="0">
                <a:solidFill>
                  <a:srgbClr val="FF0000"/>
                </a:solidFill>
              </a:rPr>
              <a:t>date</a:t>
            </a:r>
            <a:r>
              <a:rPr lang="en-GB" sz="1400" dirty="0">
                <a:solidFill>
                  <a:srgbClr val="FF0000"/>
                </a:solidFill>
              </a:rPr>
              <a:t>:</a:t>
            </a:r>
            <a:r>
              <a:rPr lang="en-GB" sz="1400" b="1" dirty="0">
                <a:solidFill>
                  <a:srgbClr val="FF0000"/>
                </a:solidFill>
              </a:rPr>
              <a:t> 09 January </a:t>
            </a:r>
            <a:r>
              <a:rPr lang="en-GB" sz="1400" b="1" dirty="0" smtClean="0">
                <a:solidFill>
                  <a:srgbClr val="FF0000"/>
                </a:solidFill>
              </a:rPr>
              <a:t>2016     </a:t>
            </a:r>
            <a:r>
              <a:rPr lang="en-GB" sz="1400" dirty="0" smtClean="0">
                <a:solidFill>
                  <a:srgbClr val="FF0000"/>
                </a:solidFill>
              </a:rPr>
              <a:t>Applicable monthly rate: </a:t>
            </a:r>
            <a:r>
              <a:rPr lang="en-GB" sz="1400" b="1" dirty="0" smtClean="0">
                <a:solidFill>
                  <a:srgbClr val="FF0000"/>
                </a:solidFill>
              </a:rPr>
              <a:t>December 2015</a:t>
            </a:r>
            <a:endParaRPr lang="en-GB" sz="1400" b="1" dirty="0">
              <a:solidFill>
                <a:srgbClr val="FF0000"/>
              </a:solidFill>
            </a:endParaRPr>
          </a:p>
          <a:p>
            <a:pPr marL="88900" indent="-88900"/>
            <a:endParaRPr lang="en-GB" sz="1500" b="1" dirty="0">
              <a:solidFill>
                <a:srgbClr val="FF0000"/>
              </a:solidFill>
            </a:endParaRPr>
          </a:p>
          <a:p>
            <a:endParaRPr lang="en-GB" sz="1600" dirty="0"/>
          </a:p>
        </p:txBody>
      </p:sp>
      <p:sp>
        <p:nvSpPr>
          <p:cNvPr id="2" name="Right Arrow 1"/>
          <p:cNvSpPr/>
          <p:nvPr/>
        </p:nvSpPr>
        <p:spPr bwMode="auto">
          <a:xfrm flipV="1">
            <a:off x="3131840" y="2564904"/>
            <a:ext cx="978408" cy="432048"/>
          </a:xfrm>
          <a:prstGeom prst="rightArrow">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GB" sz="1200" b="0" i="0" u="none" strike="noStrike" cap="none" normalizeH="0" baseline="0" dirty="0" smtClean="0">
              <a:ln>
                <a:noFill/>
              </a:ln>
              <a:solidFill>
                <a:srgbClr val="0F5494"/>
              </a:solidFill>
              <a:effectLst/>
              <a:latin typeface="Verdana" pitchFamily="34" charset="0"/>
            </a:endParaRPr>
          </a:p>
        </p:txBody>
      </p:sp>
      <p:sp>
        <p:nvSpPr>
          <p:cNvPr id="3" name="Right Arrow 2"/>
          <p:cNvSpPr/>
          <p:nvPr/>
        </p:nvSpPr>
        <p:spPr bwMode="auto">
          <a:xfrm>
            <a:off x="4283968" y="4149080"/>
            <a:ext cx="978408" cy="484632"/>
          </a:xfrm>
          <a:prstGeom prst="rightArrow">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GB" sz="1200" b="0" i="0" u="none" strike="noStrike" cap="none" normalizeH="0" baseline="0" smtClean="0">
              <a:ln>
                <a:noFill/>
              </a:ln>
              <a:solidFill>
                <a:srgbClr val="0F5494"/>
              </a:solidFill>
              <a:effectLst/>
              <a:latin typeface="Verdana" pitchFamily="34" charset="0"/>
            </a:endParaRPr>
          </a:p>
        </p:txBody>
      </p:sp>
      <p:sp>
        <p:nvSpPr>
          <p:cNvPr id="4" name="Right Arrow 3"/>
          <p:cNvSpPr/>
          <p:nvPr/>
        </p:nvSpPr>
        <p:spPr bwMode="auto">
          <a:xfrm>
            <a:off x="3347864" y="5661248"/>
            <a:ext cx="1656184" cy="936104"/>
          </a:xfrm>
          <a:prstGeom prst="rightArrow">
            <a:avLst>
              <a:gd name="adj1" fmla="val 50000"/>
              <a:gd name="adj2" fmla="val 43216"/>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GB" sz="1200" b="0" i="0" u="none" strike="noStrike" cap="none" normalizeH="0" baseline="0" smtClean="0">
              <a:ln>
                <a:noFill/>
              </a:ln>
              <a:solidFill>
                <a:srgbClr val="0F5494"/>
              </a:solidFill>
              <a:effectLst/>
              <a:latin typeface="Verdana" pitchFamily="34" charset="0"/>
            </a:endParaRPr>
          </a:p>
        </p:txBody>
      </p:sp>
      <p:sp>
        <p:nvSpPr>
          <p:cNvPr id="5" name="Right Arrow 4"/>
          <p:cNvSpPr/>
          <p:nvPr/>
        </p:nvSpPr>
        <p:spPr bwMode="auto">
          <a:xfrm>
            <a:off x="6012160" y="5229200"/>
            <a:ext cx="936104" cy="864096"/>
          </a:xfrm>
          <a:prstGeom prst="rightArrow">
            <a:avLst>
              <a:gd name="adj1" fmla="val 52939"/>
              <a:gd name="adj2" fmla="val 5000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GB" sz="1200" b="0" i="0" u="none" strike="noStrike" cap="none" normalizeH="0" baseline="0" smtClean="0">
              <a:ln>
                <a:noFill/>
              </a:ln>
              <a:solidFill>
                <a:srgbClr val="0F5494"/>
              </a:solidFill>
              <a:effectLst/>
              <a:latin typeface="Verdana" pitchFamily="34" charset="0"/>
            </a:endParaRPr>
          </a:p>
        </p:txBody>
      </p:sp>
      <p:sp>
        <p:nvSpPr>
          <p:cNvPr id="6" name="Right Arrow 5"/>
          <p:cNvSpPr/>
          <p:nvPr/>
        </p:nvSpPr>
        <p:spPr bwMode="auto">
          <a:xfrm>
            <a:off x="2987824" y="5445224"/>
            <a:ext cx="1122424" cy="648072"/>
          </a:xfrm>
          <a:prstGeom prst="rightArrow">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GB" sz="1200" b="0" i="0" u="none" strike="noStrike" cap="none" normalizeH="0" baseline="0" smtClean="0">
              <a:ln>
                <a:noFill/>
              </a:ln>
              <a:solidFill>
                <a:srgbClr val="0F5494"/>
              </a:solidFill>
              <a:effectLst/>
              <a:latin typeface="Verdana" pitchFamily="34" charset="0"/>
            </a:endParaRPr>
          </a:p>
        </p:txBody>
      </p:sp>
      <p:sp>
        <p:nvSpPr>
          <p:cNvPr id="7" name="Right Arrow 6"/>
          <p:cNvSpPr/>
          <p:nvPr/>
        </p:nvSpPr>
        <p:spPr bwMode="auto">
          <a:xfrm rot="773019">
            <a:off x="5148064" y="5445224"/>
            <a:ext cx="1728192" cy="792088"/>
          </a:xfrm>
          <a:prstGeom prst="rightArrow">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lang="en-GB">
              <a:solidFill>
                <a:srgbClr val="FF0000"/>
              </a:solidFill>
            </a:endParaRPr>
          </a:p>
        </p:txBody>
      </p:sp>
      <p:sp>
        <p:nvSpPr>
          <p:cNvPr id="8" name="Right Arrow 7"/>
          <p:cNvSpPr/>
          <p:nvPr/>
        </p:nvSpPr>
        <p:spPr bwMode="auto">
          <a:xfrm>
            <a:off x="2987824" y="2780928"/>
            <a:ext cx="216024" cy="360040"/>
          </a:xfrm>
          <a:prstGeom prst="rightArrow">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GB" sz="1200" b="0" i="0" u="none" strike="noStrike" cap="none" normalizeH="0" baseline="0" dirty="0" smtClean="0">
              <a:ln>
                <a:noFill/>
              </a:ln>
              <a:solidFill>
                <a:srgbClr val="0F5494"/>
              </a:solidFill>
              <a:effectLst/>
              <a:latin typeface="Verdana" pitchFamily="34" charset="0"/>
            </a:endParaRPr>
          </a:p>
        </p:txBody>
      </p:sp>
      <p:sp>
        <p:nvSpPr>
          <p:cNvPr id="9" name="Right Arrow 8"/>
          <p:cNvSpPr/>
          <p:nvPr/>
        </p:nvSpPr>
        <p:spPr bwMode="auto">
          <a:xfrm>
            <a:off x="3549036" y="3086962"/>
            <a:ext cx="1368152" cy="252028"/>
          </a:xfrm>
          <a:prstGeom prst="rightArrow">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GB" sz="1200" b="0" i="0" u="none" strike="noStrike" cap="none" normalizeH="0" dirty="0" smtClean="0">
              <a:ln>
                <a:noFill/>
              </a:ln>
              <a:solidFill>
                <a:schemeClr val="tx1"/>
              </a:solidFill>
              <a:effectLst/>
              <a:latin typeface="Verdana" pitchFamily="34" charset="0"/>
            </a:endParaRPr>
          </a:p>
        </p:txBody>
      </p:sp>
      <p:sp>
        <p:nvSpPr>
          <p:cNvPr id="10" name="Right Arrow 9"/>
          <p:cNvSpPr/>
          <p:nvPr/>
        </p:nvSpPr>
        <p:spPr bwMode="auto">
          <a:xfrm>
            <a:off x="3347864" y="5769260"/>
            <a:ext cx="978408" cy="484632"/>
          </a:xfrm>
          <a:prstGeom prst="rightArrow">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GB" sz="1200" b="0" i="0" u="none" strike="noStrike" cap="none" normalizeH="0" baseline="0" dirty="0" smtClean="0">
              <a:ln>
                <a:noFill/>
              </a:ln>
              <a:solidFill>
                <a:srgbClr val="0F5494"/>
              </a:solidFill>
              <a:effectLst/>
              <a:latin typeface="Verdana" pitchFamily="34" charset="0"/>
            </a:endParaRPr>
          </a:p>
        </p:txBody>
      </p:sp>
      <p:sp>
        <p:nvSpPr>
          <p:cNvPr id="11" name="Slide Number Placeholder 10"/>
          <p:cNvSpPr>
            <a:spLocks noGrp="1"/>
          </p:cNvSpPr>
          <p:nvPr>
            <p:ph type="sldNum" sz="quarter" idx="12"/>
          </p:nvPr>
        </p:nvSpPr>
        <p:spPr/>
        <p:txBody>
          <a:bodyPr/>
          <a:lstStyle/>
          <a:p>
            <a:fld id="{14F0E55B-1EBF-4C63-9883-404455EB20A7}" type="slidenum">
              <a:rPr lang="en-GB" altLang="en-US" smtClean="0"/>
              <a:pPr/>
              <a:t>20</a:t>
            </a:fld>
            <a:endParaRPr lang="en-GB" altLang="en-US"/>
          </a:p>
        </p:txBody>
      </p:sp>
    </p:spTree>
    <p:extLst>
      <p:ext uri="{BB962C8B-B14F-4D97-AF65-F5344CB8AC3E}">
        <p14:creationId xmlns:p14="http://schemas.microsoft.com/office/powerpoint/2010/main" val="236157920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a:xfrm>
            <a:off x="446856" y="1268760"/>
            <a:ext cx="8229600" cy="792089"/>
          </a:xfrm>
        </p:spPr>
        <p:txBody>
          <a:bodyPr/>
          <a:lstStyle/>
          <a:p>
            <a:pPr algn="ctr"/>
            <a:r>
              <a:rPr lang="en-GB" sz="2300" i="1" kern="1200" dirty="0" smtClean="0">
                <a:solidFill>
                  <a:srgbClr val="FF0000"/>
                </a:solidFill>
              </a:rPr>
              <a:t>Tendering procedure</a:t>
            </a:r>
            <a:endParaRPr lang="en-US" altLang="en-US" dirty="0"/>
          </a:p>
        </p:txBody>
      </p:sp>
      <p:sp>
        <p:nvSpPr>
          <p:cNvPr id="83971" name="Rectangle 3"/>
          <p:cNvSpPr>
            <a:spLocks noGrp="1" noChangeArrowheads="1"/>
          </p:cNvSpPr>
          <p:nvPr>
            <p:ph type="body" idx="1"/>
          </p:nvPr>
        </p:nvSpPr>
        <p:spPr>
          <a:xfrm>
            <a:off x="395536" y="2276872"/>
            <a:ext cx="8229600" cy="4176463"/>
          </a:xfrm>
        </p:spPr>
        <p:txBody>
          <a:bodyPr/>
          <a:lstStyle/>
          <a:p>
            <a:pPr marL="0" indent="0">
              <a:buNone/>
            </a:pPr>
            <a:r>
              <a:rPr lang="en-GB" sz="1600" dirty="0" smtClean="0">
                <a:solidFill>
                  <a:srgbClr val="336699"/>
                </a:solidFill>
              </a:rPr>
              <a:t>The beneficiary </a:t>
            </a:r>
            <a:r>
              <a:rPr lang="en-GB" sz="1600" dirty="0">
                <a:solidFill>
                  <a:srgbClr val="336699"/>
                </a:solidFill>
              </a:rPr>
              <a:t>shall apply the tendering procedure </a:t>
            </a:r>
            <a:r>
              <a:rPr lang="en-GB" sz="1600" dirty="0">
                <a:solidFill>
                  <a:srgbClr val="002060"/>
                </a:solidFill>
              </a:rPr>
              <a:t>for the purchase of </a:t>
            </a:r>
            <a:r>
              <a:rPr lang="en-GB" sz="1600" b="1" u="sng" dirty="0">
                <a:solidFill>
                  <a:srgbClr val="002060"/>
                </a:solidFill>
              </a:rPr>
              <a:t>any kind of goods or services</a:t>
            </a:r>
            <a:r>
              <a:rPr lang="en-GB" sz="1600" b="1" dirty="0">
                <a:solidFill>
                  <a:srgbClr val="002060"/>
                </a:solidFill>
              </a:rPr>
              <a:t> </a:t>
            </a:r>
            <a:r>
              <a:rPr lang="en-GB" sz="1600" b="1" dirty="0">
                <a:solidFill>
                  <a:srgbClr val="336699"/>
                </a:solidFill>
              </a:rPr>
              <a:t>WHENEVER </a:t>
            </a:r>
            <a:r>
              <a:rPr lang="en-GB" sz="1600" dirty="0">
                <a:solidFill>
                  <a:srgbClr val="002060"/>
                </a:solidFill>
              </a:rPr>
              <a:t>the amount of the purchase/sub-contract is </a:t>
            </a:r>
            <a:r>
              <a:rPr lang="en-GB" sz="1600" dirty="0" smtClean="0">
                <a:solidFill>
                  <a:srgbClr val="002060"/>
                </a:solidFill>
              </a:rPr>
              <a:t>between </a:t>
            </a:r>
            <a:r>
              <a:rPr lang="en-GB" sz="1600" b="1" dirty="0" smtClean="0">
                <a:solidFill>
                  <a:srgbClr val="002060"/>
                </a:solidFill>
              </a:rPr>
              <a:t>EUR 25.000 and 134.000</a:t>
            </a:r>
            <a:endParaRPr lang="en-GB" sz="1600" b="1" dirty="0">
              <a:solidFill>
                <a:srgbClr val="002060"/>
              </a:solidFill>
            </a:endParaRPr>
          </a:p>
          <a:p>
            <a:pPr marL="0" indent="0" algn="ctr">
              <a:buNone/>
            </a:pPr>
            <a:r>
              <a:rPr lang="en-GB" sz="1600" dirty="0" smtClean="0"/>
              <a:t>Principles </a:t>
            </a:r>
            <a:r>
              <a:rPr lang="en-GB" sz="1600" dirty="0"/>
              <a:t>of transparency, equal treatment of potential </a:t>
            </a:r>
            <a:r>
              <a:rPr lang="en-GB" sz="1600" dirty="0" smtClean="0"/>
              <a:t>contractors,</a:t>
            </a:r>
          </a:p>
          <a:p>
            <a:pPr marL="0" indent="0" algn="ctr">
              <a:buNone/>
            </a:pPr>
            <a:r>
              <a:rPr lang="en-GB" sz="1600" dirty="0" smtClean="0"/>
              <a:t> </a:t>
            </a:r>
            <a:r>
              <a:rPr lang="en-GB" sz="1600" dirty="0"/>
              <a:t>avoiding conflicts of </a:t>
            </a:r>
            <a:r>
              <a:rPr lang="en-GB" sz="1600" dirty="0" smtClean="0"/>
              <a:t>interests </a:t>
            </a:r>
          </a:p>
          <a:p>
            <a:pPr marL="0" indent="0" algn="ctr">
              <a:buNone/>
            </a:pPr>
            <a:endParaRPr lang="en-GB" sz="1600" dirty="0" smtClean="0"/>
          </a:p>
          <a:p>
            <a:pPr marL="0" indent="0" algn="ctr">
              <a:buNone/>
            </a:pPr>
            <a:r>
              <a:rPr lang="en-GB" sz="1600" dirty="0" smtClean="0">
                <a:solidFill>
                  <a:srgbClr val="336699"/>
                </a:solidFill>
              </a:rPr>
              <a:t>Criterion for selection of offer: </a:t>
            </a:r>
            <a:r>
              <a:rPr lang="en-GB" sz="1600" u="sng" dirty="0" smtClean="0">
                <a:solidFill>
                  <a:srgbClr val="336699"/>
                </a:solidFill>
              </a:rPr>
              <a:t>best value for money</a:t>
            </a:r>
            <a:endParaRPr lang="en-GB" sz="1600" u="sng" dirty="0">
              <a:solidFill>
                <a:srgbClr val="336699"/>
              </a:solidFill>
            </a:endParaRPr>
          </a:p>
          <a:p>
            <a:pPr marL="0" indent="0">
              <a:buNone/>
            </a:pPr>
            <a:endParaRPr lang="en-GB" sz="1600" dirty="0"/>
          </a:p>
          <a:p>
            <a:pPr marL="0" indent="0">
              <a:buNone/>
            </a:pPr>
            <a:r>
              <a:rPr lang="en-GB" sz="1600" dirty="0">
                <a:solidFill>
                  <a:srgbClr val="002060"/>
                </a:solidFill>
              </a:rPr>
              <a:t>If </a:t>
            </a:r>
            <a:r>
              <a:rPr lang="en-GB" sz="1600" dirty="0" smtClean="0">
                <a:solidFill>
                  <a:srgbClr val="002060"/>
                </a:solidFill>
              </a:rPr>
              <a:t>value </a:t>
            </a:r>
            <a:r>
              <a:rPr lang="en-GB" sz="1600" dirty="0">
                <a:solidFill>
                  <a:srgbClr val="002060"/>
                </a:solidFill>
              </a:rPr>
              <a:t>of </a:t>
            </a:r>
            <a:r>
              <a:rPr lang="en-GB" sz="1600" dirty="0" smtClean="0">
                <a:solidFill>
                  <a:srgbClr val="002060"/>
                </a:solidFill>
              </a:rPr>
              <a:t>purchase/sub-contract </a:t>
            </a:r>
            <a:r>
              <a:rPr lang="en-GB" sz="1600" b="1" dirty="0">
                <a:solidFill>
                  <a:srgbClr val="002060"/>
                </a:solidFill>
              </a:rPr>
              <a:t>&gt; EUR 134.000:</a:t>
            </a:r>
          </a:p>
          <a:p>
            <a:pPr marL="0" indent="0">
              <a:buNone/>
            </a:pPr>
            <a:r>
              <a:rPr lang="en-GB" sz="1600" b="1" dirty="0">
                <a:solidFill>
                  <a:srgbClr val="002060"/>
                </a:solidFill>
              </a:rPr>
              <a:t>national legislation applicable</a:t>
            </a:r>
          </a:p>
          <a:p>
            <a:pPr marL="0" indent="0">
              <a:buNone/>
            </a:pPr>
            <a:r>
              <a:rPr lang="en-GB" sz="1600" dirty="0"/>
              <a:t> </a:t>
            </a:r>
          </a:p>
          <a:p>
            <a:pPr marL="0" indent="0">
              <a:buNone/>
            </a:pPr>
            <a:r>
              <a:rPr lang="en-GB" sz="1600" b="1" dirty="0" smtClean="0"/>
              <a:t>Split purchase/sub-contract  </a:t>
            </a:r>
            <a:r>
              <a:rPr lang="en-GB" sz="1600" b="1" dirty="0"/>
              <a:t>into smaller contracts below the threshold </a:t>
            </a:r>
            <a:r>
              <a:rPr lang="en-GB" sz="1600" b="1" dirty="0" smtClean="0"/>
              <a:t>to </a:t>
            </a:r>
            <a:r>
              <a:rPr lang="en-GB" sz="1600" b="1" dirty="0"/>
              <a:t>avoid </a:t>
            </a:r>
            <a:r>
              <a:rPr lang="en-GB" sz="1600" b="1" dirty="0" smtClean="0"/>
              <a:t>a tendering procedure               </a:t>
            </a:r>
            <a:r>
              <a:rPr lang="en-GB" sz="2500" b="1" i="0" dirty="0" smtClean="0">
                <a:solidFill>
                  <a:srgbClr val="FF0000"/>
                </a:solidFill>
              </a:rPr>
              <a:t>NO!</a:t>
            </a:r>
            <a:r>
              <a:rPr lang="en-GB" sz="2500" b="1" dirty="0" smtClean="0">
                <a:solidFill>
                  <a:srgbClr val="FF0000"/>
                </a:solidFill>
              </a:rPr>
              <a:t>   </a:t>
            </a:r>
            <a:r>
              <a:rPr lang="en-GB" sz="1600" b="1" dirty="0" smtClean="0">
                <a:solidFill>
                  <a:srgbClr val="FF0000"/>
                </a:solidFill>
              </a:rPr>
              <a:t> </a:t>
            </a:r>
            <a:endParaRPr lang="en-GB" sz="1600" b="1" dirty="0">
              <a:solidFill>
                <a:srgbClr val="FF0000"/>
              </a:solidFill>
            </a:endParaRPr>
          </a:p>
        </p:txBody>
      </p:sp>
      <p:sp>
        <p:nvSpPr>
          <p:cNvPr id="2" name="Right Arrow 1"/>
          <p:cNvSpPr/>
          <p:nvPr/>
        </p:nvSpPr>
        <p:spPr bwMode="auto">
          <a:xfrm>
            <a:off x="5440741" y="5780556"/>
            <a:ext cx="706016" cy="392771"/>
          </a:xfrm>
          <a:prstGeom prst="rightArrow">
            <a:avLst/>
          </a:prstGeom>
          <a:solidFill>
            <a:schemeClr val="tx1"/>
          </a:solidFill>
          <a:ln>
            <a:noFill/>
          </a:ln>
          <a:effectLst/>
          <a:ex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GB" sz="1200" b="0" i="0" u="none" strike="noStrike" cap="none" normalizeH="0" baseline="0" smtClean="0">
              <a:ln>
                <a:noFill/>
              </a:ln>
              <a:solidFill>
                <a:srgbClr val="0F5494"/>
              </a:solidFill>
              <a:effectLst/>
              <a:latin typeface="Verdana" pitchFamily="34" charset="0"/>
            </a:endParaRPr>
          </a:p>
        </p:txBody>
      </p:sp>
      <p:sp>
        <p:nvSpPr>
          <p:cNvPr id="3" name="Slide Number Placeholder 2"/>
          <p:cNvSpPr>
            <a:spLocks noGrp="1"/>
          </p:cNvSpPr>
          <p:nvPr>
            <p:ph type="sldNum" sz="quarter" idx="12"/>
          </p:nvPr>
        </p:nvSpPr>
        <p:spPr/>
        <p:txBody>
          <a:bodyPr/>
          <a:lstStyle/>
          <a:p>
            <a:fld id="{14F0E55B-1EBF-4C63-9883-404455EB20A7}" type="slidenum">
              <a:rPr lang="en-GB" altLang="en-US" smtClean="0"/>
              <a:pPr/>
              <a:t>21</a:t>
            </a:fld>
            <a:endParaRPr lang="en-GB" altLang="en-US"/>
          </a:p>
        </p:txBody>
      </p:sp>
    </p:spTree>
    <p:extLst>
      <p:ext uri="{BB962C8B-B14F-4D97-AF65-F5344CB8AC3E}">
        <p14:creationId xmlns:p14="http://schemas.microsoft.com/office/powerpoint/2010/main" val="392731407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a:xfrm>
            <a:off x="395288" y="1339851"/>
            <a:ext cx="8229600" cy="504974"/>
          </a:xfrm>
        </p:spPr>
        <p:txBody>
          <a:bodyPr/>
          <a:lstStyle/>
          <a:p>
            <a:pPr algn="ctr"/>
            <a:r>
              <a:rPr lang="fr-BE" dirty="0" smtClean="0"/>
              <a:t/>
            </a:r>
            <a:br>
              <a:rPr lang="fr-BE" dirty="0" smtClean="0"/>
            </a:br>
            <a:r>
              <a:rPr lang="en-GB" sz="3200" dirty="0" smtClean="0"/>
              <a:t> </a:t>
            </a:r>
            <a:br>
              <a:rPr lang="en-GB" sz="3200" dirty="0" smtClean="0"/>
            </a:br>
            <a:r>
              <a:rPr lang="en-GB" sz="2300" dirty="0" smtClean="0">
                <a:solidFill>
                  <a:srgbClr val="FF0000"/>
                </a:solidFill>
              </a:rPr>
              <a:t>Equipment</a:t>
            </a:r>
            <a:r>
              <a:rPr lang="en-GB" altLang="en-US" sz="2300" dirty="0" smtClean="0">
                <a:solidFill>
                  <a:srgbClr val="FF0000"/>
                </a:solidFill>
              </a:rPr>
              <a:t> </a:t>
            </a:r>
            <a:r>
              <a:rPr lang="en-GB" altLang="en-US" sz="2300" dirty="0">
                <a:solidFill>
                  <a:srgbClr val="FF0000"/>
                </a:solidFill>
              </a:rPr>
              <a:t/>
            </a:r>
            <a:br>
              <a:rPr lang="en-GB" altLang="en-US" sz="2300" dirty="0">
                <a:solidFill>
                  <a:srgbClr val="FF0000"/>
                </a:solidFill>
              </a:rPr>
            </a:br>
            <a:r>
              <a:rPr lang="en-GB" dirty="0" smtClean="0"/>
              <a:t/>
            </a:r>
            <a:br>
              <a:rPr lang="en-GB" dirty="0" smtClean="0"/>
            </a:br>
            <a:endParaRPr lang="en-US" altLang="en-US" dirty="0"/>
          </a:p>
        </p:txBody>
      </p:sp>
      <p:sp>
        <p:nvSpPr>
          <p:cNvPr id="83971" name="Rectangle 3"/>
          <p:cNvSpPr>
            <a:spLocks noGrp="1" noChangeArrowheads="1"/>
          </p:cNvSpPr>
          <p:nvPr>
            <p:ph type="body" idx="1"/>
          </p:nvPr>
        </p:nvSpPr>
        <p:spPr>
          <a:xfrm>
            <a:off x="457200" y="2060848"/>
            <a:ext cx="8229600" cy="4392487"/>
          </a:xfrm>
        </p:spPr>
        <p:txBody>
          <a:bodyPr/>
          <a:lstStyle/>
          <a:p>
            <a:pPr marL="0" indent="0">
              <a:buNone/>
            </a:pPr>
            <a:endParaRPr lang="en-GB" sz="2000" b="1" kern="1200" dirty="0" smtClean="0">
              <a:solidFill>
                <a:schemeClr val="tx1"/>
              </a:solidFill>
              <a:latin typeface="Arial" charset="0"/>
            </a:endParaRPr>
          </a:p>
          <a:p>
            <a:pPr marL="0" indent="0">
              <a:buNone/>
            </a:pPr>
            <a:r>
              <a:rPr lang="en-GB" sz="2000" b="1" kern="1200" dirty="0" smtClean="0">
                <a:solidFill>
                  <a:srgbClr val="2D5EC1"/>
                </a:solidFill>
                <a:latin typeface="Arial" charset="0"/>
              </a:rPr>
              <a:t>- Relevant </a:t>
            </a:r>
            <a:r>
              <a:rPr lang="en-GB" sz="2000" b="1" kern="1200" dirty="0">
                <a:solidFill>
                  <a:srgbClr val="2D5EC1"/>
                </a:solidFill>
                <a:latin typeface="Arial" charset="0"/>
              </a:rPr>
              <a:t>to the objectives of the </a:t>
            </a:r>
            <a:r>
              <a:rPr lang="en-GB" sz="2000" b="1" kern="1200" dirty="0" smtClean="0">
                <a:solidFill>
                  <a:srgbClr val="2D5EC1"/>
                </a:solidFill>
                <a:latin typeface="Arial" charset="0"/>
              </a:rPr>
              <a:t>project</a:t>
            </a:r>
          </a:p>
          <a:p>
            <a:pPr marL="0" indent="0" algn="just">
              <a:buNone/>
            </a:pPr>
            <a:r>
              <a:rPr lang="en-GB" sz="1800" kern="1200" dirty="0" smtClean="0">
                <a:solidFill>
                  <a:srgbClr val="2D5EC1"/>
                </a:solidFill>
                <a:latin typeface="Arial" charset="0"/>
              </a:rPr>
              <a:t>Examples: (</a:t>
            </a:r>
            <a:r>
              <a:rPr lang="en-GB" sz="1800" kern="1200" dirty="0">
                <a:solidFill>
                  <a:srgbClr val="2D5EC1"/>
                </a:solidFill>
                <a:latin typeface="Arial" charset="0"/>
              </a:rPr>
              <a:t>e-)books and periodicals, fax machines, photocopying machines, </a:t>
            </a:r>
            <a:r>
              <a:rPr lang="en-GB" sz="1800" kern="1200" dirty="0" smtClean="0">
                <a:solidFill>
                  <a:srgbClr val="2D5EC1"/>
                </a:solidFill>
                <a:latin typeface="Arial" charset="0"/>
              </a:rPr>
              <a:t>computers, software</a:t>
            </a:r>
            <a:r>
              <a:rPr lang="en-GB" sz="1800" kern="1200" dirty="0">
                <a:solidFill>
                  <a:srgbClr val="2D5EC1"/>
                </a:solidFill>
                <a:latin typeface="Arial" charset="0"/>
              </a:rPr>
              <a:t>, machines and equipment for teaching </a:t>
            </a:r>
            <a:r>
              <a:rPr lang="en-GB" sz="1800" kern="1200" dirty="0" smtClean="0">
                <a:solidFill>
                  <a:srgbClr val="2D5EC1"/>
                </a:solidFill>
                <a:latin typeface="Arial" charset="0"/>
              </a:rPr>
              <a:t>purposes </a:t>
            </a:r>
            <a:r>
              <a:rPr lang="en-GB" sz="1800" kern="1200" dirty="0" err="1" smtClean="0">
                <a:solidFill>
                  <a:srgbClr val="2D5EC1"/>
                </a:solidFill>
                <a:latin typeface="Arial" charset="0"/>
              </a:rPr>
              <a:t>etc</a:t>
            </a:r>
            <a:endParaRPr lang="en-GB" sz="1800" kern="1200" dirty="0" smtClean="0">
              <a:solidFill>
                <a:srgbClr val="2D5EC1"/>
              </a:solidFill>
              <a:latin typeface="Arial" charset="0"/>
            </a:endParaRPr>
          </a:p>
          <a:p>
            <a:pPr marL="0" indent="0" algn="just">
              <a:buNone/>
            </a:pPr>
            <a:r>
              <a:rPr lang="en-GB" sz="2000" b="1" kern="1200" dirty="0" smtClean="0">
                <a:solidFill>
                  <a:srgbClr val="2D5EC1"/>
                </a:solidFill>
                <a:latin typeface="Arial" charset="0"/>
              </a:rPr>
              <a:t>- Total </a:t>
            </a:r>
            <a:r>
              <a:rPr lang="en-GB" sz="2000" b="1" kern="1200" dirty="0">
                <a:solidFill>
                  <a:srgbClr val="2D5EC1"/>
                </a:solidFill>
                <a:latin typeface="Arial" charset="0"/>
              </a:rPr>
              <a:t>purchase cost </a:t>
            </a:r>
            <a:r>
              <a:rPr lang="en-GB" sz="2000" b="1" kern="1200" dirty="0" smtClean="0">
                <a:solidFill>
                  <a:srgbClr val="2D5EC1"/>
                </a:solidFill>
                <a:latin typeface="Arial" charset="0"/>
              </a:rPr>
              <a:t>(not depreciation)</a:t>
            </a:r>
          </a:p>
          <a:p>
            <a:pPr marL="0" indent="0" algn="just">
              <a:buNone/>
            </a:pPr>
            <a:r>
              <a:rPr lang="en-GB" sz="2000" b="1" kern="1200" dirty="0" smtClean="0">
                <a:solidFill>
                  <a:srgbClr val="2D5EC1"/>
                </a:solidFill>
                <a:latin typeface="Arial" charset="0"/>
              </a:rPr>
              <a:t>- Exclusively </a:t>
            </a:r>
            <a:r>
              <a:rPr lang="en-GB" sz="2000" b="1" kern="1200" dirty="0">
                <a:solidFill>
                  <a:srgbClr val="2D5EC1"/>
                </a:solidFill>
                <a:latin typeface="Arial" charset="0"/>
              </a:rPr>
              <a:t>for </a:t>
            </a:r>
            <a:r>
              <a:rPr lang="en-GB" sz="2000" b="1" kern="1200" dirty="0" smtClean="0">
                <a:solidFill>
                  <a:srgbClr val="FF0000"/>
                </a:solidFill>
                <a:latin typeface="Arial" charset="0"/>
              </a:rPr>
              <a:t>Partner </a:t>
            </a:r>
            <a:r>
              <a:rPr lang="en-GB" sz="2000" b="1" kern="1200" dirty="0">
                <a:solidFill>
                  <a:srgbClr val="FF0000"/>
                </a:solidFill>
                <a:latin typeface="Arial" charset="0"/>
              </a:rPr>
              <a:t>Country </a:t>
            </a:r>
            <a:r>
              <a:rPr lang="en-GB" sz="2000" b="1" kern="1200" dirty="0" smtClean="0">
                <a:solidFill>
                  <a:srgbClr val="FF0000"/>
                </a:solidFill>
                <a:latin typeface="Arial" charset="0"/>
              </a:rPr>
              <a:t>Higher Education Institutions </a:t>
            </a:r>
          </a:p>
          <a:p>
            <a:pPr marL="0" indent="0" algn="just">
              <a:buNone/>
            </a:pPr>
            <a:r>
              <a:rPr lang="en-GB" sz="2000" b="1" kern="1200" dirty="0" smtClean="0">
                <a:solidFill>
                  <a:srgbClr val="2D5EC1"/>
                </a:solidFill>
                <a:latin typeface="Arial" charset="0"/>
              </a:rPr>
              <a:t>- Installed </a:t>
            </a:r>
            <a:r>
              <a:rPr lang="en-GB" sz="2000" b="1" kern="1200" dirty="0">
                <a:solidFill>
                  <a:srgbClr val="2D5EC1"/>
                </a:solidFill>
                <a:latin typeface="Arial" charset="0"/>
              </a:rPr>
              <a:t>as soon as practically </a:t>
            </a:r>
            <a:r>
              <a:rPr lang="en-GB" sz="2000" b="1" kern="1200" dirty="0" smtClean="0">
                <a:solidFill>
                  <a:srgbClr val="2D5EC1"/>
                </a:solidFill>
                <a:latin typeface="Arial" charset="0"/>
              </a:rPr>
              <a:t>possible</a:t>
            </a:r>
          </a:p>
          <a:p>
            <a:pPr marL="0" indent="0" algn="just">
              <a:buNone/>
            </a:pPr>
            <a:r>
              <a:rPr lang="en-GB" sz="2000" b="1" kern="1200" dirty="0" smtClean="0">
                <a:solidFill>
                  <a:srgbClr val="2D5EC1"/>
                </a:solidFill>
                <a:latin typeface="Arial" charset="0"/>
              </a:rPr>
              <a:t>- Recorded </a:t>
            </a:r>
            <a:r>
              <a:rPr lang="en-GB" sz="2000" b="1" kern="1200" dirty="0">
                <a:solidFill>
                  <a:srgbClr val="2D5EC1"/>
                </a:solidFill>
                <a:latin typeface="Arial" charset="0"/>
              </a:rPr>
              <a:t>in </a:t>
            </a:r>
            <a:r>
              <a:rPr lang="en-GB" sz="2000" b="1" kern="1200" dirty="0" smtClean="0">
                <a:solidFill>
                  <a:srgbClr val="2D5EC1"/>
                </a:solidFill>
                <a:latin typeface="Arial" charset="0"/>
              </a:rPr>
              <a:t>inventory </a:t>
            </a:r>
            <a:r>
              <a:rPr lang="en-GB" sz="2000" b="1" kern="1200" dirty="0">
                <a:solidFill>
                  <a:srgbClr val="2D5EC1"/>
                </a:solidFill>
                <a:latin typeface="Arial" charset="0"/>
              </a:rPr>
              <a:t>of </a:t>
            </a:r>
            <a:r>
              <a:rPr lang="en-GB" sz="2000" b="1" kern="1200" dirty="0" smtClean="0">
                <a:solidFill>
                  <a:srgbClr val="2D5EC1"/>
                </a:solidFill>
                <a:latin typeface="Arial" charset="0"/>
              </a:rPr>
              <a:t>institution </a:t>
            </a:r>
            <a:r>
              <a:rPr lang="en-GB" sz="2000" b="1" kern="1200" dirty="0">
                <a:solidFill>
                  <a:srgbClr val="2D5EC1"/>
                </a:solidFill>
                <a:latin typeface="Arial" charset="0"/>
              </a:rPr>
              <a:t>where it is </a:t>
            </a:r>
            <a:r>
              <a:rPr lang="en-GB" sz="2000" b="1" kern="1200" dirty="0" smtClean="0">
                <a:solidFill>
                  <a:srgbClr val="2D5EC1"/>
                </a:solidFill>
                <a:latin typeface="Arial" charset="0"/>
              </a:rPr>
              <a:t>installed</a:t>
            </a:r>
          </a:p>
          <a:p>
            <a:pPr algn="just">
              <a:buFontTx/>
              <a:buChar char="-"/>
            </a:pPr>
            <a:r>
              <a:rPr lang="en-GB" sz="2000" b="1" kern="1200" dirty="0" smtClean="0">
                <a:solidFill>
                  <a:srgbClr val="2D5EC1"/>
                </a:solidFill>
                <a:latin typeface="Arial" charset="0"/>
              </a:rPr>
              <a:t>Not eligible: </a:t>
            </a:r>
            <a:r>
              <a:rPr lang="en-GB" sz="1800" kern="1200" dirty="0" smtClean="0">
                <a:solidFill>
                  <a:srgbClr val="2D5EC1"/>
                </a:solidFill>
                <a:latin typeface="Arial" charset="0"/>
              </a:rPr>
              <a:t>furniture, motor vehicles, telephones, mobile phones, alarm systems and anti-theft systems </a:t>
            </a:r>
            <a:r>
              <a:rPr lang="en-GB" sz="1800" kern="1200" dirty="0" err="1" smtClean="0">
                <a:solidFill>
                  <a:srgbClr val="2D5EC1"/>
                </a:solidFill>
                <a:latin typeface="Arial" charset="0"/>
              </a:rPr>
              <a:t>etc</a:t>
            </a:r>
            <a:endParaRPr lang="en-GB" sz="1800" kern="1200" dirty="0" smtClean="0">
              <a:solidFill>
                <a:srgbClr val="2D5EC1"/>
              </a:solidFill>
              <a:latin typeface="Arial" charset="0"/>
            </a:endParaRPr>
          </a:p>
          <a:p>
            <a:pPr marL="0" indent="0" algn="just">
              <a:buNone/>
            </a:pPr>
            <a:r>
              <a:rPr lang="en-GB" sz="1800" kern="1200" dirty="0" smtClean="0">
                <a:solidFill>
                  <a:srgbClr val="2D5EC1"/>
                </a:solidFill>
                <a:latin typeface="Arial" charset="0"/>
              </a:rPr>
              <a:t>- </a:t>
            </a:r>
            <a:r>
              <a:rPr lang="en-GB" sz="1800" b="1" kern="1200" dirty="0" smtClean="0">
                <a:solidFill>
                  <a:srgbClr val="2D5EC1"/>
                </a:solidFill>
                <a:latin typeface="Arial" charset="0"/>
              </a:rPr>
              <a:t>Labelled with E+ stickers</a:t>
            </a:r>
          </a:p>
          <a:p>
            <a:pPr marL="0" lvl="0" indent="0">
              <a:buClr>
                <a:srgbClr val="FFFFFF"/>
              </a:buClr>
              <a:buNone/>
            </a:pPr>
            <a:endParaRPr lang="en-GB" sz="800" dirty="0" smtClean="0"/>
          </a:p>
          <a:p>
            <a:pPr marL="0" lvl="0" indent="0">
              <a:buClr>
                <a:srgbClr val="FFFFFF"/>
              </a:buClr>
              <a:buNone/>
            </a:pPr>
            <a:r>
              <a:rPr lang="en-GB" sz="2000" dirty="0" smtClean="0"/>
              <a:t>Not </a:t>
            </a:r>
            <a:r>
              <a:rPr lang="en-GB" sz="2000" dirty="0"/>
              <a:t>foreseen in the application/budget?          </a:t>
            </a:r>
            <a:r>
              <a:rPr lang="en-GB" sz="2000" u="sng" dirty="0"/>
              <a:t>Prior written authorisation from </a:t>
            </a:r>
            <a:r>
              <a:rPr lang="en-GB" sz="2000" u="sng" dirty="0" smtClean="0"/>
              <a:t>Agency</a:t>
            </a:r>
            <a:endParaRPr lang="en-GB" sz="2000" dirty="0"/>
          </a:p>
          <a:p>
            <a:pPr algn="just">
              <a:buFontTx/>
              <a:buChar char="-"/>
            </a:pPr>
            <a:endParaRPr lang="en-GB" sz="1800" kern="1200" dirty="0" smtClean="0">
              <a:solidFill>
                <a:srgbClr val="2D5EC1"/>
              </a:solidFill>
              <a:latin typeface="Arial" charset="0"/>
            </a:endParaRPr>
          </a:p>
          <a:p>
            <a:pPr algn="just">
              <a:buFontTx/>
              <a:buChar char="-"/>
            </a:pPr>
            <a:endParaRPr lang="en-GB" sz="2000" b="1" kern="1200" dirty="0" smtClean="0">
              <a:solidFill>
                <a:schemeClr val="tx1"/>
              </a:solidFill>
              <a:latin typeface="Arial" charset="0"/>
            </a:endParaRPr>
          </a:p>
          <a:p>
            <a:pPr>
              <a:buFontTx/>
              <a:buChar char="-"/>
            </a:pPr>
            <a:endParaRPr lang="en-GB" sz="2000" b="1" kern="1200" dirty="0" smtClean="0">
              <a:solidFill>
                <a:schemeClr val="tx1"/>
              </a:solidFill>
              <a:latin typeface="Arial" charset="0"/>
            </a:endParaRPr>
          </a:p>
          <a:p>
            <a:pPr>
              <a:buFontTx/>
              <a:buChar char="-"/>
            </a:pPr>
            <a:r>
              <a:rPr lang="en-GB" sz="2000" b="1" kern="1200" dirty="0" smtClean="0">
                <a:solidFill>
                  <a:schemeClr val="tx1"/>
                </a:solidFill>
                <a:latin typeface="Arial" charset="0"/>
              </a:rPr>
              <a:t> </a:t>
            </a:r>
            <a:endParaRPr lang="en-GB" sz="2000" b="1" kern="1200" dirty="0">
              <a:solidFill>
                <a:schemeClr val="tx1"/>
              </a:solidFill>
              <a:latin typeface="Arial" charset="0"/>
            </a:endParaRPr>
          </a:p>
        </p:txBody>
      </p:sp>
      <p:sp>
        <p:nvSpPr>
          <p:cNvPr id="2" name="Slide Number Placeholder 1"/>
          <p:cNvSpPr>
            <a:spLocks noGrp="1"/>
          </p:cNvSpPr>
          <p:nvPr>
            <p:ph type="sldNum" sz="quarter" idx="12"/>
          </p:nvPr>
        </p:nvSpPr>
        <p:spPr/>
        <p:txBody>
          <a:bodyPr/>
          <a:lstStyle/>
          <a:p>
            <a:fld id="{14F0E55B-1EBF-4C63-9883-404455EB20A7}" type="slidenum">
              <a:rPr lang="en-GB" altLang="en-US" smtClean="0"/>
              <a:pPr/>
              <a:t>22</a:t>
            </a:fld>
            <a:endParaRPr lang="en-GB" altLang="en-US"/>
          </a:p>
        </p:txBody>
      </p:sp>
      <p:sp>
        <p:nvSpPr>
          <p:cNvPr id="5" name="Right Arrow 4"/>
          <p:cNvSpPr/>
          <p:nvPr/>
        </p:nvSpPr>
        <p:spPr bwMode="auto">
          <a:xfrm>
            <a:off x="5796136" y="6071694"/>
            <a:ext cx="432048" cy="237626"/>
          </a:xfrm>
          <a:prstGeom prst="rightArrow">
            <a:avLst/>
          </a:prstGeom>
          <a:solidFill>
            <a:schemeClr val="tx1"/>
          </a:solidFill>
          <a:ln>
            <a:noFill/>
          </a:ln>
          <a:effectLst/>
          <a:ex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GB" sz="1200" b="0" i="0" u="none" strike="noStrike" cap="none" normalizeH="0" baseline="0" smtClean="0">
              <a:ln>
                <a:noFill/>
              </a:ln>
              <a:solidFill>
                <a:srgbClr val="0F5494"/>
              </a:solidFill>
              <a:effectLst/>
              <a:latin typeface="Verdana" pitchFamily="34" charset="0"/>
            </a:endParaRPr>
          </a:p>
        </p:txBody>
      </p:sp>
    </p:spTree>
    <p:extLst>
      <p:ext uri="{BB962C8B-B14F-4D97-AF65-F5344CB8AC3E}">
        <p14:creationId xmlns:p14="http://schemas.microsoft.com/office/powerpoint/2010/main" val="33695917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052736"/>
            <a:ext cx="8229600" cy="936625"/>
          </a:xfrm>
        </p:spPr>
        <p:txBody>
          <a:bodyPr/>
          <a:lstStyle/>
          <a:p>
            <a:pPr algn="ctr"/>
            <a:r>
              <a:rPr lang="en-GB" sz="2300" dirty="0" smtClean="0">
                <a:solidFill>
                  <a:srgbClr val="FF0000"/>
                </a:solidFill>
              </a:rPr>
              <a:t/>
            </a:r>
            <a:br>
              <a:rPr lang="en-GB" sz="2300" dirty="0" smtClean="0">
                <a:solidFill>
                  <a:srgbClr val="FF0000"/>
                </a:solidFill>
              </a:rPr>
            </a:br>
            <a:r>
              <a:rPr lang="en-GB" sz="2300" dirty="0" smtClean="0">
                <a:solidFill>
                  <a:srgbClr val="FF0000"/>
                </a:solidFill>
              </a:rPr>
              <a:t>Equipment – Supporting documents</a:t>
            </a:r>
            <a:endParaRPr lang="en-GB" sz="2300" dirty="0">
              <a:solidFill>
                <a:srgbClr val="FF0000"/>
              </a:solidFill>
            </a:endParaRPr>
          </a:p>
        </p:txBody>
      </p:sp>
      <p:sp>
        <p:nvSpPr>
          <p:cNvPr id="3" name="Content Placeholder 2"/>
          <p:cNvSpPr>
            <a:spLocks noGrp="1"/>
          </p:cNvSpPr>
          <p:nvPr>
            <p:ph idx="1"/>
          </p:nvPr>
        </p:nvSpPr>
        <p:spPr>
          <a:xfrm>
            <a:off x="457200" y="2132856"/>
            <a:ext cx="8229600" cy="4032447"/>
          </a:xfrm>
        </p:spPr>
        <p:txBody>
          <a:bodyPr/>
          <a:lstStyle/>
          <a:p>
            <a:pPr marL="0" indent="0">
              <a:buNone/>
            </a:pPr>
            <a:r>
              <a:rPr lang="en-GB" sz="1600" b="1" u="sng" dirty="0" smtClean="0"/>
              <a:t>To keep with project accounts (may </a:t>
            </a:r>
            <a:r>
              <a:rPr lang="en-GB" sz="1600" b="1" u="sng" dirty="0"/>
              <a:t>be requested in case of financial check</a:t>
            </a:r>
            <a:r>
              <a:rPr lang="en-GB" sz="1600" b="1" u="sng" dirty="0" smtClean="0"/>
              <a:t>):</a:t>
            </a:r>
          </a:p>
          <a:p>
            <a:endParaRPr lang="en-GB" sz="1600" b="1" dirty="0" smtClean="0"/>
          </a:p>
          <a:p>
            <a:pPr lvl="1"/>
            <a:r>
              <a:rPr lang="en-GB" sz="1400" b="1" dirty="0" smtClean="0"/>
              <a:t>Invoice(s) and bank statement(s) </a:t>
            </a:r>
          </a:p>
          <a:p>
            <a:pPr lvl="1"/>
            <a:r>
              <a:rPr lang="en-GB" sz="1400" b="1" dirty="0" smtClean="0"/>
              <a:t>&gt; EUR 25.000 &lt; EUR 134.000: </a:t>
            </a:r>
            <a:r>
              <a:rPr lang="en-GB" sz="1400" dirty="0" smtClean="0"/>
              <a:t>tendering procedure and three quotations from different suppliers</a:t>
            </a:r>
          </a:p>
          <a:p>
            <a:pPr lvl="1"/>
            <a:r>
              <a:rPr lang="en-GB" sz="1400" b="1" dirty="0" smtClean="0"/>
              <a:t>&gt; EUR 134.000: </a:t>
            </a:r>
            <a:r>
              <a:rPr lang="en-GB" sz="1400" dirty="0" smtClean="0"/>
              <a:t>tendering procedure according to national legislation</a:t>
            </a:r>
          </a:p>
          <a:p>
            <a:pPr lvl="1"/>
            <a:r>
              <a:rPr lang="en-GB" sz="1400" b="1" dirty="0" smtClean="0"/>
              <a:t>Proof</a:t>
            </a:r>
            <a:r>
              <a:rPr lang="en-GB" sz="1400" dirty="0" smtClean="0"/>
              <a:t> that equipment is recorded in inventory of the institution</a:t>
            </a:r>
          </a:p>
          <a:p>
            <a:endParaRPr lang="en-GB" sz="1600" dirty="0" smtClean="0"/>
          </a:p>
          <a:p>
            <a:pPr marL="0" indent="0">
              <a:buNone/>
            </a:pPr>
            <a:r>
              <a:rPr lang="en-GB" sz="1600" b="1" u="sng" dirty="0" smtClean="0"/>
              <a:t>To send with Final Financial statement:</a:t>
            </a:r>
          </a:p>
          <a:p>
            <a:endParaRPr lang="en-GB" sz="1600" b="1" dirty="0" smtClean="0"/>
          </a:p>
          <a:p>
            <a:pPr lvl="1"/>
            <a:r>
              <a:rPr lang="en-GB" sz="1400" dirty="0" smtClean="0"/>
              <a:t>Equipment </a:t>
            </a:r>
            <a:r>
              <a:rPr lang="en-GB" sz="1400" dirty="0"/>
              <a:t>with </a:t>
            </a:r>
            <a:r>
              <a:rPr lang="en-GB" sz="1400" dirty="0" smtClean="0"/>
              <a:t>value </a:t>
            </a:r>
            <a:r>
              <a:rPr lang="en-GB" sz="1400" dirty="0"/>
              <a:t>&gt; EUR 25.000, </a:t>
            </a:r>
            <a:r>
              <a:rPr lang="en-GB" sz="1400" dirty="0" smtClean="0"/>
              <a:t>copy </a:t>
            </a:r>
            <a:r>
              <a:rPr lang="en-GB" sz="1400" dirty="0"/>
              <a:t>of </a:t>
            </a:r>
            <a:r>
              <a:rPr lang="en-GB" sz="1400" dirty="0" smtClean="0"/>
              <a:t>invoice(s</a:t>
            </a:r>
            <a:r>
              <a:rPr lang="en-GB" sz="1400" dirty="0"/>
              <a:t>) and </a:t>
            </a:r>
            <a:r>
              <a:rPr lang="en-GB" sz="1400" dirty="0" smtClean="0"/>
              <a:t>competitive </a:t>
            </a:r>
            <a:r>
              <a:rPr lang="en-GB" sz="1400" dirty="0"/>
              <a:t>offers</a:t>
            </a:r>
          </a:p>
          <a:p>
            <a:pPr lvl="1"/>
            <a:r>
              <a:rPr lang="en-GB" sz="1400" dirty="0" smtClean="0"/>
              <a:t>Any </a:t>
            </a:r>
            <a:r>
              <a:rPr lang="en-GB" sz="1400" dirty="0"/>
              <a:t>prior authorisation from the Agency</a:t>
            </a:r>
          </a:p>
          <a:p>
            <a:pPr lvl="1"/>
            <a:endParaRPr lang="en-GB" sz="1200" dirty="0"/>
          </a:p>
          <a:p>
            <a:endParaRPr lang="en-GB" sz="1600" dirty="0"/>
          </a:p>
        </p:txBody>
      </p:sp>
      <p:sp>
        <p:nvSpPr>
          <p:cNvPr id="4" name="Slide Number Placeholder 3"/>
          <p:cNvSpPr>
            <a:spLocks noGrp="1"/>
          </p:cNvSpPr>
          <p:nvPr>
            <p:ph type="sldNum" sz="quarter" idx="12"/>
          </p:nvPr>
        </p:nvSpPr>
        <p:spPr/>
        <p:txBody>
          <a:bodyPr/>
          <a:lstStyle/>
          <a:p>
            <a:fld id="{14F0E55B-1EBF-4C63-9883-404455EB20A7}" type="slidenum">
              <a:rPr lang="en-GB" altLang="en-US" smtClean="0"/>
              <a:pPr/>
              <a:t>23</a:t>
            </a:fld>
            <a:endParaRPr lang="en-GB" altLang="en-US"/>
          </a:p>
        </p:txBody>
      </p:sp>
    </p:spTree>
    <p:extLst>
      <p:ext uri="{BB962C8B-B14F-4D97-AF65-F5344CB8AC3E}">
        <p14:creationId xmlns:p14="http://schemas.microsoft.com/office/powerpoint/2010/main" val="332121350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a:xfrm>
            <a:off x="395288" y="1339851"/>
            <a:ext cx="8229600" cy="504974"/>
          </a:xfrm>
        </p:spPr>
        <p:txBody>
          <a:bodyPr/>
          <a:lstStyle/>
          <a:p>
            <a:pPr algn="ctr"/>
            <a:r>
              <a:rPr lang="fr-BE" dirty="0" smtClean="0"/>
              <a:t/>
            </a:r>
            <a:br>
              <a:rPr lang="fr-BE" dirty="0" smtClean="0"/>
            </a:br>
            <a:r>
              <a:rPr lang="en-GB" sz="3200" dirty="0" smtClean="0"/>
              <a:t> </a:t>
            </a:r>
            <a:br>
              <a:rPr lang="en-GB" sz="3200" dirty="0" smtClean="0"/>
            </a:br>
            <a:r>
              <a:rPr lang="en-GB" sz="3200" dirty="0" smtClean="0"/>
              <a:t/>
            </a:r>
            <a:br>
              <a:rPr lang="en-GB" sz="3200" dirty="0" smtClean="0"/>
            </a:br>
            <a:r>
              <a:rPr lang="en-GB" sz="2300" dirty="0" smtClean="0">
                <a:solidFill>
                  <a:srgbClr val="FF0000"/>
                </a:solidFill>
              </a:rPr>
              <a:t>Subcontracting</a:t>
            </a:r>
            <a:r>
              <a:rPr lang="en-GB" sz="2300" dirty="0">
                <a:solidFill>
                  <a:srgbClr val="FF0000"/>
                </a:solidFill>
              </a:rPr>
              <a:t/>
            </a:r>
            <a:br>
              <a:rPr lang="en-GB" sz="2300" dirty="0">
                <a:solidFill>
                  <a:srgbClr val="FF0000"/>
                </a:solidFill>
              </a:rPr>
            </a:br>
            <a:r>
              <a:rPr lang="en-GB" altLang="en-US" dirty="0" smtClean="0"/>
              <a:t> </a:t>
            </a:r>
            <a:br>
              <a:rPr lang="en-GB" altLang="en-US" dirty="0" smtClean="0"/>
            </a:br>
            <a:r>
              <a:rPr lang="en-GB" dirty="0" smtClean="0"/>
              <a:t/>
            </a:r>
            <a:br>
              <a:rPr lang="en-GB" dirty="0" smtClean="0"/>
            </a:br>
            <a:endParaRPr lang="en-US" altLang="en-US" dirty="0"/>
          </a:p>
        </p:txBody>
      </p:sp>
      <p:sp>
        <p:nvSpPr>
          <p:cNvPr id="83971" name="Rectangle 3"/>
          <p:cNvSpPr>
            <a:spLocks noGrp="1" noChangeArrowheads="1"/>
          </p:cNvSpPr>
          <p:nvPr>
            <p:ph type="body" idx="1"/>
          </p:nvPr>
        </p:nvSpPr>
        <p:spPr>
          <a:xfrm>
            <a:off x="457200" y="1988840"/>
            <a:ext cx="8229600" cy="4464495"/>
          </a:xfrm>
        </p:spPr>
        <p:txBody>
          <a:bodyPr/>
          <a:lstStyle/>
          <a:p>
            <a:pPr marL="0" indent="0" algn="ctr">
              <a:buNone/>
            </a:pPr>
            <a:r>
              <a:rPr lang="en-GB" sz="1800" b="1" dirty="0" smtClean="0"/>
              <a:t>Implementation </a:t>
            </a:r>
            <a:r>
              <a:rPr lang="en-GB" sz="1800" b="1" dirty="0"/>
              <a:t>of specific </a:t>
            </a:r>
            <a:r>
              <a:rPr lang="en-GB" sz="1800" b="1" dirty="0" smtClean="0"/>
              <a:t>tasks, </a:t>
            </a:r>
            <a:r>
              <a:rPr lang="en-GB" sz="1800" b="1" dirty="0"/>
              <a:t>by </a:t>
            </a:r>
            <a:r>
              <a:rPr lang="en-GB" sz="1800" b="1" dirty="0" smtClean="0"/>
              <a:t>third </a:t>
            </a:r>
            <a:r>
              <a:rPr lang="en-GB" sz="1800" b="1" dirty="0"/>
              <a:t>party, to which a contract </a:t>
            </a:r>
            <a:r>
              <a:rPr lang="en-GB" sz="1800" b="1" dirty="0" smtClean="0"/>
              <a:t>is </a:t>
            </a:r>
            <a:r>
              <a:rPr lang="en-GB" sz="1800" b="1" dirty="0"/>
              <a:t>awarded by </a:t>
            </a:r>
            <a:r>
              <a:rPr lang="en-GB" sz="1800" b="1" dirty="0" smtClean="0"/>
              <a:t>one/several beneficiaries</a:t>
            </a:r>
          </a:p>
          <a:p>
            <a:pPr marL="0" indent="0" algn="ctr">
              <a:buNone/>
            </a:pPr>
            <a:r>
              <a:rPr lang="en-GB" sz="1400" b="1" dirty="0" smtClean="0"/>
              <a:t>Specific</a:t>
            </a:r>
            <a:r>
              <a:rPr lang="en-GB" sz="1400" b="1" dirty="0"/>
              <a:t>, time-bound, project-related tasks which cannot be performed </a:t>
            </a:r>
            <a:r>
              <a:rPr lang="en-GB" sz="1400" b="1" dirty="0" smtClean="0"/>
              <a:t>by </a:t>
            </a:r>
            <a:r>
              <a:rPr lang="en-GB" sz="1400" b="1" dirty="0"/>
              <a:t>Consortium </a:t>
            </a:r>
            <a:r>
              <a:rPr lang="en-GB" sz="1400" b="1" dirty="0" smtClean="0"/>
              <a:t>members. </a:t>
            </a:r>
            <a:r>
              <a:rPr lang="en-GB" sz="1400" b="1" dirty="0"/>
              <a:t>It includes self-employed / free-lance </a:t>
            </a:r>
            <a:r>
              <a:rPr lang="en-GB" sz="1400" b="1" dirty="0" smtClean="0"/>
              <a:t>experts</a:t>
            </a:r>
          </a:p>
          <a:p>
            <a:pPr marL="0" indent="0" algn="ctr">
              <a:buNone/>
            </a:pPr>
            <a:endParaRPr lang="en-GB" sz="1400" b="1" dirty="0" smtClean="0"/>
          </a:p>
          <a:p>
            <a:pPr marL="0" indent="0">
              <a:buNone/>
            </a:pPr>
            <a:r>
              <a:rPr lang="en-GB" sz="1400" dirty="0" smtClean="0"/>
              <a:t>Examples (provided that </a:t>
            </a:r>
            <a:r>
              <a:rPr lang="en-GB" sz="1400" dirty="0"/>
              <a:t>not carried out by beneficiaries' staff):</a:t>
            </a:r>
          </a:p>
          <a:p>
            <a:pPr lvl="1"/>
            <a:r>
              <a:rPr lang="en-GB" sz="1300" b="0" dirty="0" smtClean="0"/>
              <a:t>Evaluation activities/auditing (Audit Certificate </a:t>
            </a:r>
            <a:r>
              <a:rPr lang="en-GB" sz="1300" b="0" dirty="0"/>
              <a:t>on </a:t>
            </a:r>
            <a:r>
              <a:rPr lang="en-GB" sz="1300" b="0" dirty="0" smtClean="0"/>
              <a:t>Financial </a:t>
            </a:r>
            <a:r>
              <a:rPr lang="en-GB" sz="1300" b="0" dirty="0"/>
              <a:t>Statement)</a:t>
            </a:r>
          </a:p>
          <a:p>
            <a:pPr lvl="1"/>
            <a:r>
              <a:rPr lang="en-GB" sz="1300" b="0" dirty="0"/>
              <a:t>IT </a:t>
            </a:r>
            <a:r>
              <a:rPr lang="en-GB" sz="1300" b="0" dirty="0" smtClean="0"/>
              <a:t>courses, Language </a:t>
            </a:r>
            <a:r>
              <a:rPr lang="en-GB" sz="1300" b="0" dirty="0"/>
              <a:t>courses</a:t>
            </a:r>
          </a:p>
          <a:p>
            <a:pPr lvl="1"/>
            <a:r>
              <a:rPr lang="en-GB" sz="1300" b="0" dirty="0"/>
              <a:t>Printing, publishing and dissemination activities</a:t>
            </a:r>
          </a:p>
          <a:p>
            <a:pPr lvl="1"/>
            <a:r>
              <a:rPr lang="en-GB" sz="1300" b="0" dirty="0"/>
              <a:t>Translation services</a:t>
            </a:r>
          </a:p>
          <a:p>
            <a:pPr lvl="1"/>
            <a:r>
              <a:rPr lang="en-GB" sz="1300" b="0" dirty="0"/>
              <a:t>Web design and maintenance</a:t>
            </a:r>
          </a:p>
          <a:p>
            <a:pPr lvl="1"/>
            <a:r>
              <a:rPr lang="en-GB" sz="1300" b="0" dirty="0"/>
              <a:t>Logistic support for the organisation of </a:t>
            </a:r>
            <a:r>
              <a:rPr lang="en-GB" sz="1300" b="0" dirty="0" smtClean="0"/>
              <a:t>events</a:t>
            </a:r>
          </a:p>
          <a:p>
            <a:pPr lvl="0"/>
            <a:endParaRPr lang="en-GB" sz="1400" b="1" dirty="0"/>
          </a:p>
          <a:p>
            <a:pPr marL="0" indent="0">
              <a:buNone/>
            </a:pPr>
            <a:r>
              <a:rPr lang="en-GB" sz="2000" dirty="0" smtClean="0"/>
              <a:t>Not </a:t>
            </a:r>
            <a:r>
              <a:rPr lang="en-GB" sz="2000" dirty="0"/>
              <a:t>foreseen in the </a:t>
            </a:r>
            <a:r>
              <a:rPr lang="en-GB" sz="2000" dirty="0" smtClean="0"/>
              <a:t>application/budget?          P</a:t>
            </a:r>
            <a:r>
              <a:rPr lang="en-GB" sz="2000" u="sng" dirty="0" smtClean="0"/>
              <a:t>rior </a:t>
            </a:r>
            <a:r>
              <a:rPr lang="en-GB" sz="2000" u="sng" dirty="0"/>
              <a:t>written authorisation </a:t>
            </a:r>
            <a:r>
              <a:rPr lang="en-GB" sz="2000" u="sng" dirty="0" smtClean="0"/>
              <a:t>from Agency</a:t>
            </a:r>
            <a:endParaRPr lang="en-GB" sz="2000" dirty="0"/>
          </a:p>
          <a:p>
            <a:pPr marL="0" indent="0">
              <a:buNone/>
            </a:pPr>
            <a:r>
              <a:rPr lang="en-GB" sz="1400" dirty="0"/>
              <a:t> </a:t>
            </a:r>
          </a:p>
          <a:p>
            <a:pPr algn="ctr"/>
            <a:r>
              <a:rPr lang="en-GB" sz="1400" dirty="0"/>
              <a:t>  </a:t>
            </a:r>
            <a:r>
              <a:rPr lang="en-GB" sz="1400" b="1" dirty="0">
                <a:solidFill>
                  <a:srgbClr val="FF0000"/>
                </a:solidFill>
              </a:rPr>
              <a:t>NO project-management related tasks</a:t>
            </a:r>
          </a:p>
          <a:p>
            <a:endParaRPr lang="en-GB" sz="1400" dirty="0"/>
          </a:p>
        </p:txBody>
      </p:sp>
      <p:sp>
        <p:nvSpPr>
          <p:cNvPr id="2" name="Right Arrow 1"/>
          <p:cNvSpPr/>
          <p:nvPr/>
        </p:nvSpPr>
        <p:spPr bwMode="auto">
          <a:xfrm>
            <a:off x="5796136" y="5373216"/>
            <a:ext cx="432048" cy="216024"/>
          </a:xfrm>
          <a:prstGeom prst="rightArrow">
            <a:avLst/>
          </a:prstGeom>
          <a:solidFill>
            <a:schemeClr val="tx1"/>
          </a:solidFill>
          <a:ln>
            <a:noFill/>
          </a:ln>
          <a:effectLst/>
          <a:ex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GB" sz="1200" b="0" i="0" u="none" strike="noStrike" cap="none" normalizeH="0" baseline="0" smtClean="0">
              <a:ln>
                <a:noFill/>
              </a:ln>
              <a:solidFill>
                <a:srgbClr val="0F5494"/>
              </a:solidFill>
              <a:effectLst/>
              <a:latin typeface="Verdana" pitchFamily="34" charset="0"/>
            </a:endParaRPr>
          </a:p>
        </p:txBody>
      </p:sp>
      <p:sp>
        <p:nvSpPr>
          <p:cNvPr id="3" name="Slide Number Placeholder 2"/>
          <p:cNvSpPr>
            <a:spLocks noGrp="1"/>
          </p:cNvSpPr>
          <p:nvPr>
            <p:ph type="sldNum" sz="quarter" idx="12"/>
          </p:nvPr>
        </p:nvSpPr>
        <p:spPr/>
        <p:txBody>
          <a:bodyPr/>
          <a:lstStyle/>
          <a:p>
            <a:fld id="{14F0E55B-1EBF-4C63-9883-404455EB20A7}" type="slidenum">
              <a:rPr lang="en-GB" altLang="en-US" smtClean="0"/>
              <a:pPr/>
              <a:t>24</a:t>
            </a:fld>
            <a:endParaRPr lang="en-GB" altLang="en-US"/>
          </a:p>
        </p:txBody>
      </p:sp>
    </p:spTree>
    <p:extLst>
      <p:ext uri="{BB962C8B-B14F-4D97-AF65-F5344CB8AC3E}">
        <p14:creationId xmlns:p14="http://schemas.microsoft.com/office/powerpoint/2010/main" val="393484836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sz="2300" i="1" kern="1200" dirty="0">
                <a:solidFill>
                  <a:schemeClr val="accent5">
                    <a:lumMod val="75000"/>
                  </a:schemeClr>
                </a:solidFill>
              </a:rPr>
              <a:t/>
            </a:r>
            <a:br>
              <a:rPr lang="en-GB" sz="2300" i="1" kern="1200" dirty="0">
                <a:solidFill>
                  <a:schemeClr val="accent5">
                    <a:lumMod val="75000"/>
                  </a:schemeClr>
                </a:solidFill>
              </a:rPr>
            </a:br>
            <a:r>
              <a:rPr lang="en-GB" sz="2300" dirty="0" smtClean="0">
                <a:solidFill>
                  <a:srgbClr val="FF0000"/>
                </a:solidFill>
              </a:rPr>
              <a:t>Supporting documents</a:t>
            </a:r>
            <a:r>
              <a:rPr lang="en-GB" sz="2300" dirty="0">
                <a:solidFill>
                  <a:srgbClr val="FF0000"/>
                </a:solidFill>
              </a:rPr>
              <a:t/>
            </a:r>
            <a:br>
              <a:rPr lang="en-GB" sz="2300" dirty="0">
                <a:solidFill>
                  <a:srgbClr val="FF0000"/>
                </a:solidFill>
              </a:rPr>
            </a:br>
            <a:endParaRPr lang="en-GB" sz="2300" dirty="0">
              <a:solidFill>
                <a:srgbClr val="FF0000"/>
              </a:solidFill>
            </a:endParaRPr>
          </a:p>
        </p:txBody>
      </p:sp>
      <p:sp>
        <p:nvSpPr>
          <p:cNvPr id="3" name="Content Placeholder 2"/>
          <p:cNvSpPr>
            <a:spLocks noGrp="1"/>
          </p:cNvSpPr>
          <p:nvPr>
            <p:ph idx="1"/>
          </p:nvPr>
        </p:nvSpPr>
        <p:spPr>
          <a:xfrm>
            <a:off x="457200" y="2132856"/>
            <a:ext cx="8229600" cy="4392488"/>
          </a:xfrm>
        </p:spPr>
        <p:txBody>
          <a:bodyPr/>
          <a:lstStyle/>
          <a:p>
            <a:pPr marL="0" indent="0">
              <a:buNone/>
            </a:pPr>
            <a:r>
              <a:rPr lang="en-GB" sz="1600" b="1" u="sng" dirty="0"/>
              <a:t>To </a:t>
            </a:r>
            <a:r>
              <a:rPr lang="en-GB" sz="1600" b="1" u="sng" dirty="0" smtClean="0"/>
              <a:t>keep </a:t>
            </a:r>
            <a:r>
              <a:rPr lang="en-GB" sz="1600" b="1" u="sng" dirty="0"/>
              <a:t>with project accounts (may be requested in case of financial check):</a:t>
            </a:r>
          </a:p>
          <a:p>
            <a:endParaRPr lang="en-GB" sz="1600" b="1" dirty="0"/>
          </a:p>
          <a:p>
            <a:pPr lvl="1"/>
            <a:r>
              <a:rPr lang="en-GB" sz="1400" dirty="0" smtClean="0"/>
              <a:t>Invoices</a:t>
            </a:r>
            <a:r>
              <a:rPr lang="en-GB" sz="1400" dirty="0"/>
              <a:t>, subcontracts and bank </a:t>
            </a:r>
            <a:r>
              <a:rPr lang="en-GB" sz="1400" dirty="0" smtClean="0"/>
              <a:t>statements</a:t>
            </a:r>
          </a:p>
          <a:p>
            <a:pPr lvl="1"/>
            <a:r>
              <a:rPr lang="en-GB" sz="1400" dirty="0" smtClean="0"/>
              <a:t>&gt; </a:t>
            </a:r>
            <a:r>
              <a:rPr lang="en-GB" sz="1400" dirty="0"/>
              <a:t>EUR 25.000 &lt; EUR 134.000: </a:t>
            </a:r>
            <a:r>
              <a:rPr lang="en-GB" sz="1400" dirty="0" smtClean="0"/>
              <a:t>tendering </a:t>
            </a:r>
            <a:r>
              <a:rPr lang="en-GB" sz="1400" dirty="0"/>
              <a:t>procedure and three quotations from different suppliers</a:t>
            </a:r>
          </a:p>
          <a:p>
            <a:pPr lvl="1"/>
            <a:r>
              <a:rPr lang="en-GB" sz="1400" dirty="0"/>
              <a:t>&gt; EUR 134.000: </a:t>
            </a:r>
            <a:r>
              <a:rPr lang="en-GB" sz="1400" dirty="0" smtClean="0"/>
              <a:t>tendering </a:t>
            </a:r>
            <a:r>
              <a:rPr lang="en-GB" sz="1400" dirty="0"/>
              <a:t>procedure applied according to national </a:t>
            </a:r>
            <a:r>
              <a:rPr lang="en-GB" sz="1400" dirty="0" smtClean="0"/>
              <a:t>legislation</a:t>
            </a:r>
          </a:p>
          <a:p>
            <a:pPr lvl="1"/>
            <a:r>
              <a:rPr lang="en-GB" sz="1400" dirty="0" smtClean="0"/>
              <a:t>Tangible </a:t>
            </a:r>
            <a:r>
              <a:rPr lang="en-GB" sz="1400" dirty="0"/>
              <a:t>outputs/products</a:t>
            </a:r>
            <a:endParaRPr lang="en-GB" sz="1400" dirty="0" smtClean="0"/>
          </a:p>
          <a:p>
            <a:pPr lvl="1"/>
            <a:r>
              <a:rPr lang="en-GB" sz="1400" dirty="0" smtClean="0"/>
              <a:t>Travel </a:t>
            </a:r>
            <a:r>
              <a:rPr lang="en-GB" sz="1400" dirty="0"/>
              <a:t>activities of subcontracted service </a:t>
            </a:r>
            <a:r>
              <a:rPr lang="en-GB" sz="1400" dirty="0" smtClean="0"/>
              <a:t>provider: </a:t>
            </a:r>
            <a:r>
              <a:rPr lang="en-GB" sz="1400" dirty="0"/>
              <a:t>copies of travel tickets, boarding passes, invoices and </a:t>
            </a:r>
            <a:r>
              <a:rPr lang="en-GB" sz="1400" dirty="0" smtClean="0"/>
              <a:t>receipts</a:t>
            </a:r>
            <a:endParaRPr lang="en-GB" sz="1400" dirty="0"/>
          </a:p>
          <a:p>
            <a:endParaRPr lang="en-GB" sz="1600" dirty="0"/>
          </a:p>
          <a:p>
            <a:pPr marL="0" indent="0">
              <a:buNone/>
            </a:pPr>
            <a:r>
              <a:rPr lang="en-GB" sz="1600" b="1" u="sng" dirty="0"/>
              <a:t>To </a:t>
            </a:r>
            <a:r>
              <a:rPr lang="en-GB" sz="1600" b="1" u="sng" dirty="0" smtClean="0"/>
              <a:t>send </a:t>
            </a:r>
            <a:r>
              <a:rPr lang="en-GB" sz="1600" b="1" u="sng" dirty="0"/>
              <a:t>with </a:t>
            </a:r>
            <a:r>
              <a:rPr lang="en-GB" sz="1600" b="1" u="sng" dirty="0" smtClean="0"/>
              <a:t>Final </a:t>
            </a:r>
            <a:r>
              <a:rPr lang="en-GB" sz="1600" b="1" u="sng" dirty="0"/>
              <a:t>Financial statement:</a:t>
            </a:r>
          </a:p>
          <a:p>
            <a:endParaRPr lang="en-GB" sz="1600" b="1" dirty="0"/>
          </a:p>
          <a:p>
            <a:pPr lvl="1"/>
            <a:r>
              <a:rPr lang="en-GB" sz="1400" dirty="0" smtClean="0"/>
              <a:t>Total </a:t>
            </a:r>
            <a:r>
              <a:rPr lang="en-GB" sz="1400" dirty="0"/>
              <a:t>value of </a:t>
            </a:r>
            <a:r>
              <a:rPr lang="en-GB" sz="1400" dirty="0" smtClean="0"/>
              <a:t>subcontract &gt; </a:t>
            </a:r>
            <a:r>
              <a:rPr lang="en-GB" sz="1400" dirty="0"/>
              <a:t>EUR </a:t>
            </a:r>
            <a:r>
              <a:rPr lang="en-GB" sz="1400" dirty="0" smtClean="0"/>
              <a:t>25.000: copies of subcontract</a:t>
            </a:r>
            <a:r>
              <a:rPr lang="en-GB" sz="1400" dirty="0"/>
              <a:t>, </a:t>
            </a:r>
            <a:r>
              <a:rPr lang="en-GB" sz="1400" dirty="0" smtClean="0"/>
              <a:t>invoice </a:t>
            </a:r>
            <a:r>
              <a:rPr lang="en-GB" sz="1400" dirty="0"/>
              <a:t>and </a:t>
            </a:r>
            <a:r>
              <a:rPr lang="en-GB" sz="1400" dirty="0" smtClean="0"/>
              <a:t>competitive </a:t>
            </a:r>
            <a:r>
              <a:rPr lang="en-GB" sz="1400" dirty="0"/>
              <a:t>offers </a:t>
            </a:r>
          </a:p>
          <a:p>
            <a:pPr lvl="1"/>
            <a:r>
              <a:rPr lang="en-GB" sz="1400" dirty="0" smtClean="0"/>
              <a:t>Any </a:t>
            </a:r>
            <a:r>
              <a:rPr lang="en-GB" sz="1400" dirty="0"/>
              <a:t>prior authorisation from the Agency</a:t>
            </a:r>
          </a:p>
          <a:p>
            <a:pPr marL="457200" lvl="1" indent="0">
              <a:buNone/>
            </a:pPr>
            <a:endParaRPr lang="en-GB" sz="1600" dirty="0"/>
          </a:p>
        </p:txBody>
      </p:sp>
      <p:sp>
        <p:nvSpPr>
          <p:cNvPr id="4" name="Slide Number Placeholder 3"/>
          <p:cNvSpPr>
            <a:spLocks noGrp="1"/>
          </p:cNvSpPr>
          <p:nvPr>
            <p:ph type="sldNum" sz="quarter" idx="12"/>
          </p:nvPr>
        </p:nvSpPr>
        <p:spPr/>
        <p:txBody>
          <a:bodyPr/>
          <a:lstStyle/>
          <a:p>
            <a:fld id="{14F0E55B-1EBF-4C63-9883-404455EB20A7}" type="slidenum">
              <a:rPr lang="en-GB" altLang="en-US" smtClean="0"/>
              <a:pPr/>
              <a:t>25</a:t>
            </a:fld>
            <a:endParaRPr lang="en-GB" altLang="en-US"/>
          </a:p>
        </p:txBody>
      </p:sp>
    </p:spTree>
    <p:extLst>
      <p:ext uri="{BB962C8B-B14F-4D97-AF65-F5344CB8AC3E}">
        <p14:creationId xmlns:p14="http://schemas.microsoft.com/office/powerpoint/2010/main" val="184058028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body" idx="1"/>
          </p:nvPr>
        </p:nvSpPr>
        <p:spPr>
          <a:xfrm>
            <a:off x="457200" y="1628800"/>
            <a:ext cx="8229600" cy="4608511"/>
          </a:xfrm>
        </p:spPr>
        <p:txBody>
          <a:bodyPr/>
          <a:lstStyle/>
          <a:p>
            <a:pPr marL="400050" lvl="1" indent="0">
              <a:buNone/>
            </a:pPr>
            <a:r>
              <a:rPr lang="fr-BE" sz="2400" dirty="0" err="1">
                <a:solidFill>
                  <a:srgbClr val="00B0F0"/>
                </a:solidFill>
              </a:rPr>
              <a:t>Outline</a:t>
            </a:r>
            <a:r>
              <a:rPr lang="fr-BE" sz="2400" dirty="0">
                <a:solidFill>
                  <a:srgbClr val="00B0F0"/>
                </a:solidFill>
              </a:rPr>
              <a:t> of the </a:t>
            </a:r>
            <a:r>
              <a:rPr lang="fr-BE" sz="2400" dirty="0" err="1">
                <a:solidFill>
                  <a:srgbClr val="00B0F0"/>
                </a:solidFill>
              </a:rPr>
              <a:t>presentation</a:t>
            </a:r>
            <a:r>
              <a:rPr lang="fr-BE" sz="2400" dirty="0">
                <a:solidFill>
                  <a:srgbClr val="00B0F0"/>
                </a:solidFill>
              </a:rPr>
              <a:t>:</a:t>
            </a:r>
          </a:p>
          <a:p>
            <a:pPr marL="400050" lvl="1" indent="0">
              <a:buNone/>
            </a:pPr>
            <a:endParaRPr lang="fr-BE" sz="1400" dirty="0">
              <a:solidFill>
                <a:srgbClr val="00B0F0"/>
              </a:solidFill>
            </a:endParaRPr>
          </a:p>
          <a:p>
            <a:pPr marL="400050" lvl="1" indent="0">
              <a:buNone/>
            </a:pPr>
            <a:r>
              <a:rPr lang="fr-BE" sz="1400" dirty="0" smtClean="0">
                <a:solidFill>
                  <a:srgbClr val="00B0F0"/>
                </a:solidFill>
              </a:rPr>
              <a:t>1</a:t>
            </a:r>
            <a:r>
              <a:rPr lang="fr-BE" sz="1400" dirty="0">
                <a:solidFill>
                  <a:srgbClr val="00B0F0"/>
                </a:solidFill>
              </a:rPr>
              <a:t>) General </a:t>
            </a:r>
            <a:r>
              <a:rPr lang="fr-BE" sz="1400" dirty="0" err="1">
                <a:solidFill>
                  <a:srgbClr val="00B0F0"/>
                </a:solidFill>
              </a:rPr>
              <a:t>financing</a:t>
            </a:r>
            <a:r>
              <a:rPr lang="fr-BE" sz="1400" dirty="0">
                <a:solidFill>
                  <a:srgbClr val="00B0F0"/>
                </a:solidFill>
              </a:rPr>
              <a:t> </a:t>
            </a:r>
            <a:r>
              <a:rPr lang="fr-BE" sz="1400" dirty="0" err="1">
                <a:solidFill>
                  <a:srgbClr val="00B0F0"/>
                </a:solidFill>
              </a:rPr>
              <a:t>principles</a:t>
            </a:r>
            <a:endParaRPr lang="en-GB" sz="1400" dirty="0">
              <a:solidFill>
                <a:srgbClr val="00B0F0"/>
              </a:solidFill>
            </a:endParaRPr>
          </a:p>
          <a:p>
            <a:pPr marL="400050" lvl="1" indent="0">
              <a:buNone/>
            </a:pPr>
            <a:r>
              <a:rPr lang="en-GB" sz="1400" dirty="0">
                <a:solidFill>
                  <a:srgbClr val="00B0F0"/>
                </a:solidFill>
              </a:rPr>
              <a:t>2) Actual costs, rules and budget headings</a:t>
            </a:r>
          </a:p>
          <a:p>
            <a:pPr marL="400050" lvl="1" indent="0">
              <a:buNone/>
            </a:pPr>
            <a:r>
              <a:rPr lang="en-GB" sz="2400" dirty="0"/>
              <a:t>3) Unit costs, rules and budget headings</a:t>
            </a:r>
          </a:p>
          <a:p>
            <a:pPr marL="400050" lvl="1" indent="0">
              <a:buNone/>
            </a:pPr>
            <a:r>
              <a:rPr lang="en-GB" sz="1400" dirty="0">
                <a:solidFill>
                  <a:srgbClr val="00B0F0"/>
                </a:solidFill>
              </a:rPr>
              <a:t>4) Managing the Grant</a:t>
            </a:r>
          </a:p>
          <a:p>
            <a:pPr marL="400050" lvl="1" indent="0">
              <a:buNone/>
            </a:pPr>
            <a:r>
              <a:rPr lang="en-GB" sz="1400" dirty="0">
                <a:solidFill>
                  <a:srgbClr val="00B0F0"/>
                </a:solidFill>
              </a:rPr>
              <a:t>5) How to report</a:t>
            </a:r>
          </a:p>
          <a:p>
            <a:pPr marL="400050" lvl="1" indent="0">
              <a:buNone/>
            </a:pPr>
            <a:r>
              <a:rPr lang="en-GB" sz="1400" dirty="0">
                <a:solidFill>
                  <a:srgbClr val="00B0F0"/>
                </a:solidFill>
              </a:rPr>
              <a:t>6) Final grant</a:t>
            </a:r>
          </a:p>
          <a:p>
            <a:pPr marL="0" lvl="0" indent="0" algn="ctr">
              <a:buNone/>
            </a:pPr>
            <a:endParaRPr lang="en-GB" sz="2300" b="1" dirty="0" smtClean="0"/>
          </a:p>
          <a:p>
            <a:pPr marL="0" lvl="0" indent="0" algn="ctr">
              <a:buNone/>
            </a:pPr>
            <a:endParaRPr lang="en-GB" sz="2300" b="1" dirty="0"/>
          </a:p>
          <a:p>
            <a:pPr marL="0" lvl="0" indent="0" algn="ctr">
              <a:buNone/>
            </a:pPr>
            <a:endParaRPr lang="en-GB" sz="2300" b="1" dirty="0" smtClean="0"/>
          </a:p>
          <a:p>
            <a:pPr lvl="0"/>
            <a:endParaRPr lang="en-GB" sz="2300" dirty="0"/>
          </a:p>
          <a:p>
            <a:pPr marL="457200" lvl="1" indent="0">
              <a:buNone/>
            </a:pPr>
            <a:r>
              <a:rPr lang="en-GB" sz="2500" b="1" dirty="0" smtClean="0"/>
              <a:t>         </a:t>
            </a:r>
            <a:endParaRPr lang="en-GB" sz="2300" dirty="0"/>
          </a:p>
        </p:txBody>
      </p:sp>
      <p:sp>
        <p:nvSpPr>
          <p:cNvPr id="2" name="Slide Number Placeholder 1"/>
          <p:cNvSpPr>
            <a:spLocks noGrp="1"/>
          </p:cNvSpPr>
          <p:nvPr>
            <p:ph type="sldNum" sz="quarter" idx="12"/>
          </p:nvPr>
        </p:nvSpPr>
        <p:spPr/>
        <p:txBody>
          <a:bodyPr/>
          <a:lstStyle/>
          <a:p>
            <a:fld id="{14F0E55B-1EBF-4C63-9883-404455EB20A7}" type="slidenum">
              <a:rPr lang="en-GB" altLang="en-US" smtClean="0"/>
              <a:pPr/>
              <a:t>26</a:t>
            </a:fld>
            <a:endParaRPr lang="en-GB" altLang="en-US"/>
          </a:p>
        </p:txBody>
      </p:sp>
    </p:spTree>
    <p:extLst>
      <p:ext uri="{BB962C8B-B14F-4D97-AF65-F5344CB8AC3E}">
        <p14:creationId xmlns:p14="http://schemas.microsoft.com/office/powerpoint/2010/main" val="227305695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body" idx="1"/>
          </p:nvPr>
        </p:nvSpPr>
        <p:spPr>
          <a:xfrm>
            <a:off x="457200" y="1628800"/>
            <a:ext cx="8229600" cy="4608511"/>
          </a:xfrm>
        </p:spPr>
        <p:txBody>
          <a:bodyPr/>
          <a:lstStyle/>
          <a:p>
            <a:pPr marL="0" lvl="0" indent="0">
              <a:buNone/>
            </a:pPr>
            <a:r>
              <a:rPr lang="en-GB" sz="2300" b="1" dirty="0" smtClean="0"/>
              <a:t>3) Unit </a:t>
            </a:r>
            <a:r>
              <a:rPr lang="en-GB" sz="2300" b="1" dirty="0"/>
              <a:t>costs, rules and budget </a:t>
            </a:r>
            <a:r>
              <a:rPr lang="en-GB" sz="2300" b="1" dirty="0" smtClean="0"/>
              <a:t>headings</a:t>
            </a:r>
          </a:p>
          <a:p>
            <a:pPr lvl="0"/>
            <a:endParaRPr lang="en-GB" sz="2300" dirty="0"/>
          </a:p>
          <a:p>
            <a:pPr lvl="1"/>
            <a:r>
              <a:rPr lang="en-GB" sz="2300" i="1" dirty="0"/>
              <a:t>Definition</a:t>
            </a:r>
            <a:endParaRPr lang="en-GB" sz="2300" dirty="0"/>
          </a:p>
          <a:p>
            <a:pPr lvl="1"/>
            <a:r>
              <a:rPr lang="en-GB" sz="2300" i="1" dirty="0"/>
              <a:t>Examples</a:t>
            </a:r>
            <a:endParaRPr lang="en-GB" sz="2300" dirty="0"/>
          </a:p>
          <a:p>
            <a:pPr lvl="1"/>
            <a:r>
              <a:rPr lang="en-GB" sz="2300" i="1" dirty="0"/>
              <a:t>Budget heading: staff costs</a:t>
            </a:r>
            <a:endParaRPr lang="en-GB" sz="2300" dirty="0"/>
          </a:p>
          <a:p>
            <a:pPr lvl="1"/>
            <a:r>
              <a:rPr lang="en-GB" sz="2300" i="1" dirty="0"/>
              <a:t>Budget heading: travel costs and costs of stay</a:t>
            </a:r>
            <a:endParaRPr lang="en-GB" sz="2300" dirty="0"/>
          </a:p>
          <a:p>
            <a:pPr marL="457200" lvl="1" indent="0">
              <a:buNone/>
            </a:pPr>
            <a:r>
              <a:rPr lang="en-GB" sz="2300" b="1" dirty="0" smtClean="0"/>
              <a:t>         </a:t>
            </a:r>
            <a:endParaRPr lang="en-GB" sz="2300" dirty="0"/>
          </a:p>
        </p:txBody>
      </p:sp>
      <p:sp>
        <p:nvSpPr>
          <p:cNvPr id="2" name="Slide Number Placeholder 1"/>
          <p:cNvSpPr>
            <a:spLocks noGrp="1"/>
          </p:cNvSpPr>
          <p:nvPr>
            <p:ph type="sldNum" sz="quarter" idx="12"/>
          </p:nvPr>
        </p:nvSpPr>
        <p:spPr/>
        <p:txBody>
          <a:bodyPr/>
          <a:lstStyle/>
          <a:p>
            <a:fld id="{14F0E55B-1EBF-4C63-9883-404455EB20A7}" type="slidenum">
              <a:rPr lang="en-GB" altLang="en-US" smtClean="0"/>
              <a:pPr/>
              <a:t>27</a:t>
            </a:fld>
            <a:endParaRPr lang="en-GB" altLang="en-US"/>
          </a:p>
        </p:txBody>
      </p:sp>
    </p:spTree>
    <p:extLst>
      <p:ext uri="{BB962C8B-B14F-4D97-AF65-F5344CB8AC3E}">
        <p14:creationId xmlns:p14="http://schemas.microsoft.com/office/powerpoint/2010/main" val="209447223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a:xfrm>
            <a:off x="395288" y="1339851"/>
            <a:ext cx="8229600" cy="504974"/>
          </a:xfrm>
        </p:spPr>
        <p:txBody>
          <a:bodyPr/>
          <a:lstStyle/>
          <a:p>
            <a:pPr algn="ctr"/>
            <a:r>
              <a:rPr lang="en-GB" sz="2300" i="1" kern="1200" dirty="0" smtClean="0">
                <a:solidFill>
                  <a:schemeClr val="accent5">
                    <a:lumMod val="75000"/>
                  </a:schemeClr>
                </a:solidFill>
              </a:rPr>
              <a:t> </a:t>
            </a:r>
            <a:r>
              <a:rPr lang="en-GB" sz="2300" dirty="0" smtClean="0">
                <a:solidFill>
                  <a:srgbClr val="FF0000"/>
                </a:solidFill>
              </a:rPr>
              <a:t>Definition</a:t>
            </a:r>
            <a:r>
              <a:rPr lang="en-GB" altLang="en-US" sz="2300" dirty="0" smtClean="0">
                <a:solidFill>
                  <a:srgbClr val="FF0000"/>
                </a:solidFill>
              </a:rPr>
              <a:t> </a:t>
            </a:r>
            <a:endParaRPr lang="en-US" altLang="en-US" dirty="0"/>
          </a:p>
        </p:txBody>
      </p:sp>
      <p:sp>
        <p:nvSpPr>
          <p:cNvPr id="83971" name="Rectangle 3"/>
          <p:cNvSpPr>
            <a:spLocks noGrp="1" noChangeArrowheads="1"/>
          </p:cNvSpPr>
          <p:nvPr>
            <p:ph type="body" idx="1"/>
          </p:nvPr>
        </p:nvSpPr>
        <p:spPr>
          <a:xfrm>
            <a:off x="467544" y="1772816"/>
            <a:ext cx="8229600" cy="4608512"/>
          </a:xfrm>
        </p:spPr>
        <p:txBody>
          <a:bodyPr/>
          <a:lstStyle/>
          <a:p>
            <a:pPr marL="0" indent="0">
              <a:buNone/>
            </a:pPr>
            <a:r>
              <a:rPr lang="en-GB" sz="1600" dirty="0"/>
              <a:t> </a:t>
            </a:r>
            <a:endParaRPr lang="en-GB" sz="1600" dirty="0" smtClean="0"/>
          </a:p>
          <a:p>
            <a:pPr marL="536575" lvl="1" indent="-361950">
              <a:lnSpc>
                <a:spcPct val="150000"/>
              </a:lnSpc>
            </a:pPr>
            <a:r>
              <a:rPr lang="en-GB" sz="1600" u="sng" dirty="0" smtClean="0"/>
              <a:t>Fixed contribution </a:t>
            </a:r>
            <a:r>
              <a:rPr lang="en-GB" sz="1600" dirty="0" smtClean="0"/>
              <a:t>(not fractioned) multiplied </a:t>
            </a:r>
            <a:r>
              <a:rPr lang="en-GB" sz="1600" dirty="0"/>
              <a:t>by </a:t>
            </a:r>
            <a:r>
              <a:rPr lang="en-GB" sz="1600" dirty="0" smtClean="0"/>
              <a:t>number </a:t>
            </a:r>
            <a:r>
              <a:rPr lang="en-GB" sz="1600" dirty="0"/>
              <a:t>of </a:t>
            </a:r>
            <a:r>
              <a:rPr lang="en-GB" sz="1600" dirty="0" smtClean="0"/>
              <a:t>units</a:t>
            </a:r>
          </a:p>
          <a:p>
            <a:pPr marL="536575" lvl="1" indent="-361950">
              <a:lnSpc>
                <a:spcPct val="150000"/>
              </a:lnSpc>
            </a:pPr>
            <a:r>
              <a:rPr lang="en-GB" sz="1600" dirty="0" smtClean="0"/>
              <a:t>"Triggering event"      </a:t>
            </a:r>
            <a:r>
              <a:rPr lang="en-GB" sz="1600" b="1" dirty="0" smtClean="0"/>
              <a:t>activities </a:t>
            </a:r>
            <a:r>
              <a:rPr lang="en-GB" sz="1600" dirty="0" smtClean="0"/>
              <a:t>implemented/outputs produced </a:t>
            </a:r>
          </a:p>
          <a:p>
            <a:pPr marL="536575" lvl="1" indent="-361950">
              <a:lnSpc>
                <a:spcPct val="150000"/>
              </a:lnSpc>
            </a:pPr>
            <a:r>
              <a:rPr lang="en-GB" sz="1600" dirty="0" smtClean="0"/>
              <a:t>No need </a:t>
            </a:r>
            <a:r>
              <a:rPr lang="en-GB" sz="1600" dirty="0"/>
              <a:t>to justify </a:t>
            </a:r>
            <a:r>
              <a:rPr lang="en-GB" sz="1600" dirty="0" smtClean="0"/>
              <a:t>level/amount of costs incurred</a:t>
            </a:r>
          </a:p>
          <a:p>
            <a:pPr marL="536575" lvl="1" indent="-361950">
              <a:lnSpc>
                <a:spcPct val="150000"/>
              </a:lnSpc>
            </a:pPr>
            <a:r>
              <a:rPr lang="en-GB" sz="1600" dirty="0" smtClean="0"/>
              <a:t>Activities implemented </a:t>
            </a:r>
            <a:r>
              <a:rPr lang="en-GB" sz="1600" dirty="0"/>
              <a:t>during the eligibility </a:t>
            </a:r>
            <a:r>
              <a:rPr lang="en-GB" sz="1600" dirty="0" smtClean="0"/>
              <a:t>period</a:t>
            </a:r>
          </a:p>
          <a:p>
            <a:pPr marL="536575" lvl="1" indent="-361950">
              <a:lnSpc>
                <a:spcPct val="150000"/>
              </a:lnSpc>
            </a:pPr>
            <a:r>
              <a:rPr lang="en-GB" sz="1600" dirty="0" smtClean="0"/>
              <a:t>In case of financial control/audit     declared </a:t>
            </a:r>
            <a:r>
              <a:rPr lang="en-GB" sz="1600" dirty="0"/>
              <a:t>unit costs </a:t>
            </a:r>
            <a:r>
              <a:rPr lang="en-GB" sz="1600" dirty="0" smtClean="0"/>
              <a:t>supported </a:t>
            </a:r>
            <a:r>
              <a:rPr lang="en-GB" sz="1600" dirty="0"/>
              <a:t>with </a:t>
            </a:r>
            <a:r>
              <a:rPr lang="en-GB" sz="1600" dirty="0" smtClean="0"/>
              <a:t>proof demonstrating that activities implemented</a:t>
            </a:r>
          </a:p>
          <a:p>
            <a:pPr marL="536575" lvl="1" indent="-361950">
              <a:lnSpc>
                <a:spcPct val="150000"/>
              </a:lnSpc>
            </a:pPr>
            <a:r>
              <a:rPr lang="en-GB" sz="1600" i="1" dirty="0" smtClean="0"/>
              <a:t>If activity/output not </a:t>
            </a:r>
            <a:r>
              <a:rPr lang="en-GB" sz="1600" i="1" dirty="0"/>
              <a:t>accepted (e.g. </a:t>
            </a:r>
            <a:r>
              <a:rPr lang="en-GB" sz="1600" i="1" dirty="0" smtClean="0"/>
              <a:t>not </a:t>
            </a:r>
            <a:r>
              <a:rPr lang="en-GB" sz="1600" i="1" dirty="0"/>
              <a:t>supported by concrete </a:t>
            </a:r>
            <a:r>
              <a:rPr lang="en-GB" sz="1600" i="1" dirty="0" smtClean="0"/>
              <a:t>evidences)      no </a:t>
            </a:r>
            <a:r>
              <a:rPr lang="en-GB" sz="1600" i="1" dirty="0"/>
              <a:t>corresponding unit costs </a:t>
            </a:r>
            <a:r>
              <a:rPr lang="en-GB" sz="1600" i="1" dirty="0" smtClean="0"/>
              <a:t>is granted</a:t>
            </a:r>
            <a:endParaRPr lang="en-GB" sz="1600" i="1" dirty="0"/>
          </a:p>
          <a:p>
            <a:pPr marL="457200" lvl="1" indent="0">
              <a:lnSpc>
                <a:spcPct val="150000"/>
              </a:lnSpc>
              <a:buNone/>
            </a:pPr>
            <a:endParaRPr lang="en-GB" sz="1600" i="1" dirty="0" smtClean="0"/>
          </a:p>
          <a:p>
            <a:pPr marL="457200" lvl="1" indent="0" algn="ctr">
              <a:lnSpc>
                <a:spcPct val="150000"/>
              </a:lnSpc>
              <a:buNone/>
            </a:pPr>
            <a:r>
              <a:rPr lang="en-GB" sz="1600" i="1" dirty="0" smtClean="0"/>
              <a:t>Examples: </a:t>
            </a:r>
            <a:r>
              <a:rPr lang="en-GB" sz="1500" b="0" i="1" dirty="0" smtClean="0"/>
              <a:t>travel </a:t>
            </a:r>
            <a:r>
              <a:rPr lang="en-GB" sz="1500" b="0" i="1" dirty="0"/>
              <a:t>activity for teaching </a:t>
            </a:r>
            <a:r>
              <a:rPr lang="en-GB" sz="1500" b="0" i="1" dirty="0" smtClean="0"/>
              <a:t>not sufficiently </a:t>
            </a:r>
            <a:r>
              <a:rPr lang="en-GB" sz="1500" b="0" i="1" dirty="0"/>
              <a:t>documented (e.g. with presence or participation lists, or </a:t>
            </a:r>
            <a:r>
              <a:rPr lang="en-GB" sz="1500" b="0" i="1" dirty="0" smtClean="0"/>
              <a:t>with </a:t>
            </a:r>
            <a:r>
              <a:rPr lang="en-GB" sz="1500" b="0" i="1" dirty="0"/>
              <a:t>a certificate of attendance</a:t>
            </a:r>
            <a:r>
              <a:rPr lang="en-GB" sz="1500" b="0" i="1" dirty="0" smtClean="0"/>
              <a:t>)</a:t>
            </a:r>
          </a:p>
          <a:p>
            <a:pPr marL="457200" lvl="1" indent="0">
              <a:buNone/>
            </a:pPr>
            <a:endParaRPr lang="en-GB" sz="1600" dirty="0"/>
          </a:p>
          <a:p>
            <a:pPr lvl="1"/>
            <a:endParaRPr lang="en-GB" sz="1600" dirty="0"/>
          </a:p>
          <a:p>
            <a:endParaRPr lang="en-GB" sz="1600" dirty="0"/>
          </a:p>
          <a:p>
            <a:endParaRPr lang="en-GB" sz="1600" dirty="0" smtClean="0"/>
          </a:p>
          <a:p>
            <a:endParaRPr lang="en-GB" sz="1600" dirty="0"/>
          </a:p>
        </p:txBody>
      </p:sp>
      <p:sp>
        <p:nvSpPr>
          <p:cNvPr id="2" name="Right Arrow 1"/>
          <p:cNvSpPr/>
          <p:nvPr/>
        </p:nvSpPr>
        <p:spPr bwMode="auto">
          <a:xfrm>
            <a:off x="3318621" y="2636912"/>
            <a:ext cx="216024" cy="216024"/>
          </a:xfrm>
          <a:prstGeom prst="rightArrow">
            <a:avLst/>
          </a:prstGeom>
          <a:solidFill>
            <a:schemeClr val="tx1"/>
          </a:solidFill>
          <a:ln>
            <a:noFill/>
          </a:ln>
          <a:effectLst/>
          <a:ex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GB" sz="1200" b="0" i="0" u="none" strike="noStrike" cap="none" normalizeH="0" baseline="0" smtClean="0">
              <a:ln>
                <a:noFill/>
              </a:ln>
              <a:solidFill>
                <a:srgbClr val="0F5494"/>
              </a:solidFill>
              <a:effectLst/>
              <a:latin typeface="Verdana" pitchFamily="34" charset="0"/>
            </a:endParaRPr>
          </a:p>
        </p:txBody>
      </p:sp>
      <p:sp>
        <p:nvSpPr>
          <p:cNvPr id="5" name="Right Arrow 4"/>
          <p:cNvSpPr/>
          <p:nvPr/>
        </p:nvSpPr>
        <p:spPr bwMode="auto">
          <a:xfrm>
            <a:off x="4932040" y="3861048"/>
            <a:ext cx="216024" cy="216024"/>
          </a:xfrm>
          <a:prstGeom prst="rightArrow">
            <a:avLst/>
          </a:prstGeom>
          <a:solidFill>
            <a:schemeClr val="tx1"/>
          </a:solidFill>
          <a:ln>
            <a:noFill/>
          </a:ln>
          <a:effectLst/>
          <a:ex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GB" sz="1200" b="0" i="0" u="none" strike="noStrike" cap="none" normalizeH="0" baseline="0" smtClean="0">
              <a:ln>
                <a:noFill/>
              </a:ln>
              <a:solidFill>
                <a:srgbClr val="0F5494"/>
              </a:solidFill>
              <a:effectLst/>
              <a:latin typeface="Verdana" pitchFamily="34" charset="0"/>
            </a:endParaRPr>
          </a:p>
        </p:txBody>
      </p:sp>
      <p:sp>
        <p:nvSpPr>
          <p:cNvPr id="6" name="Right Arrow 5"/>
          <p:cNvSpPr/>
          <p:nvPr/>
        </p:nvSpPr>
        <p:spPr bwMode="auto">
          <a:xfrm>
            <a:off x="2483768" y="5013176"/>
            <a:ext cx="216024" cy="216024"/>
          </a:xfrm>
          <a:prstGeom prst="rightArrow">
            <a:avLst/>
          </a:prstGeom>
          <a:solidFill>
            <a:schemeClr val="tx1"/>
          </a:solidFill>
          <a:ln>
            <a:noFill/>
          </a:ln>
          <a:effectLst/>
          <a:ex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GB" sz="1200" b="0" i="0" u="none" strike="noStrike" cap="none" normalizeH="0" baseline="0" smtClean="0">
              <a:ln>
                <a:noFill/>
              </a:ln>
              <a:solidFill>
                <a:srgbClr val="0F5494"/>
              </a:solidFill>
              <a:effectLst/>
              <a:latin typeface="Verdana" pitchFamily="34" charset="0"/>
            </a:endParaRPr>
          </a:p>
        </p:txBody>
      </p:sp>
      <p:sp>
        <p:nvSpPr>
          <p:cNvPr id="3" name="Slide Number Placeholder 2"/>
          <p:cNvSpPr>
            <a:spLocks noGrp="1"/>
          </p:cNvSpPr>
          <p:nvPr>
            <p:ph type="sldNum" sz="quarter" idx="12"/>
          </p:nvPr>
        </p:nvSpPr>
        <p:spPr/>
        <p:txBody>
          <a:bodyPr/>
          <a:lstStyle/>
          <a:p>
            <a:fld id="{14F0E55B-1EBF-4C63-9883-404455EB20A7}" type="slidenum">
              <a:rPr lang="en-GB" altLang="en-US" smtClean="0"/>
              <a:pPr/>
              <a:t>28</a:t>
            </a:fld>
            <a:endParaRPr lang="en-GB" altLang="en-US"/>
          </a:p>
        </p:txBody>
      </p:sp>
    </p:spTree>
    <p:extLst>
      <p:ext uri="{BB962C8B-B14F-4D97-AF65-F5344CB8AC3E}">
        <p14:creationId xmlns:p14="http://schemas.microsoft.com/office/powerpoint/2010/main" val="183348652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a:xfrm>
            <a:off x="395288" y="1339850"/>
            <a:ext cx="8229600" cy="5113485"/>
          </a:xfrm>
        </p:spPr>
        <p:txBody>
          <a:bodyPr/>
          <a:lstStyle/>
          <a:p>
            <a:pPr algn="ctr"/>
            <a:r>
              <a:rPr lang="fr-BE" dirty="0" smtClean="0"/>
              <a:t/>
            </a:r>
            <a:br>
              <a:rPr lang="fr-BE" dirty="0" smtClean="0"/>
            </a:br>
            <a:r>
              <a:rPr lang="en-GB" sz="3200" dirty="0" smtClean="0"/>
              <a:t> </a:t>
            </a:r>
            <a:br>
              <a:rPr lang="en-GB" sz="3200" dirty="0" smtClean="0"/>
            </a:br>
            <a:r>
              <a:rPr lang="en-GB" altLang="en-US" sz="2300" dirty="0" smtClean="0">
                <a:solidFill>
                  <a:srgbClr val="FF0000"/>
                </a:solidFill>
              </a:rPr>
              <a:t> </a:t>
            </a:r>
            <a:r>
              <a:rPr lang="en-GB" altLang="en-US" sz="2300" dirty="0">
                <a:solidFill>
                  <a:srgbClr val="FF0000"/>
                </a:solidFill>
              </a:rPr>
              <a:t/>
            </a:r>
            <a:br>
              <a:rPr lang="en-GB" altLang="en-US" sz="2300" dirty="0">
                <a:solidFill>
                  <a:srgbClr val="FF0000"/>
                </a:solidFill>
              </a:rPr>
            </a:br>
            <a:r>
              <a:rPr lang="en-GB" dirty="0" smtClean="0"/>
              <a:t/>
            </a:r>
            <a:br>
              <a:rPr lang="en-GB" dirty="0" smtClean="0"/>
            </a:br>
            <a:endParaRPr lang="en-US" altLang="en-US" dirty="0"/>
          </a:p>
        </p:txBody>
      </p:sp>
      <p:sp>
        <p:nvSpPr>
          <p:cNvPr id="12" name="TextBox 11"/>
          <p:cNvSpPr txBox="1"/>
          <p:nvPr/>
        </p:nvSpPr>
        <p:spPr>
          <a:xfrm>
            <a:off x="395536" y="1556792"/>
            <a:ext cx="3888432" cy="4608512"/>
          </a:xfrm>
          <a:prstGeom prst="rect">
            <a:avLst/>
          </a:prstGeom>
          <a:noFill/>
        </p:spPr>
        <p:txBody>
          <a:bodyPr wrap="square" rtlCol="0">
            <a:spAutoFit/>
          </a:bodyPr>
          <a:lstStyle/>
          <a:p>
            <a:endParaRPr lang="en-GB" dirty="0"/>
          </a:p>
        </p:txBody>
      </p:sp>
      <p:pic>
        <p:nvPicPr>
          <p:cNvPr id="7" name="Picture 6" descr="Guidelines for the Use of the Grant - CBHE version_15.12.2015.doc [Compatibility Mode] - Microsoft Word"/>
          <p:cNvPicPr>
            <a:picLocks noChangeAspect="1"/>
          </p:cNvPicPr>
          <p:nvPr/>
        </p:nvPicPr>
        <p:blipFill rotWithShape="1">
          <a:blip r:embed="rId3">
            <a:extLst>
              <a:ext uri="{28A0092B-C50C-407E-A947-70E740481C1C}">
                <a14:useLocalDpi xmlns:a14="http://schemas.microsoft.com/office/drawing/2010/main" val="0"/>
              </a:ext>
            </a:extLst>
          </a:blip>
          <a:srcRect l="51805" t="19445" r="15417" b="7732"/>
          <a:stretch/>
        </p:blipFill>
        <p:spPr>
          <a:xfrm>
            <a:off x="355751" y="1700807"/>
            <a:ext cx="3928218" cy="4760468"/>
          </a:xfrm>
          <a:prstGeom prst="rect">
            <a:avLst/>
          </a:prstGeom>
        </p:spPr>
      </p:pic>
      <p:pic>
        <p:nvPicPr>
          <p:cNvPr id="8" name="Picture 7" descr="Guidelines for the Use of the Grant - CBHE version_15.12.2015.doc [Compatibility Mode] - Microsoft Word"/>
          <p:cNvPicPr>
            <a:picLocks noChangeAspect="1"/>
          </p:cNvPicPr>
          <p:nvPr/>
        </p:nvPicPr>
        <p:blipFill rotWithShape="1">
          <a:blip r:embed="rId4">
            <a:extLst>
              <a:ext uri="{28A0092B-C50C-407E-A947-70E740481C1C}">
                <a14:useLocalDpi xmlns:a14="http://schemas.microsoft.com/office/drawing/2010/main" val="0"/>
              </a:ext>
            </a:extLst>
          </a:blip>
          <a:srcRect l="15557" t="15350" r="53149" b="10278"/>
          <a:stretch/>
        </p:blipFill>
        <p:spPr>
          <a:xfrm>
            <a:off x="4716016" y="1700806"/>
            <a:ext cx="3672408" cy="4760469"/>
          </a:xfrm>
          <a:prstGeom prst="rect">
            <a:avLst/>
          </a:prstGeom>
        </p:spPr>
      </p:pic>
      <p:sp>
        <p:nvSpPr>
          <p:cNvPr id="6" name="Rectangle 2"/>
          <p:cNvSpPr txBox="1">
            <a:spLocks noChangeArrowheads="1"/>
          </p:cNvSpPr>
          <p:nvPr/>
        </p:nvSpPr>
        <p:spPr bwMode="auto">
          <a:xfrm>
            <a:off x="395288" y="1268760"/>
            <a:ext cx="8229600" cy="5049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marL="358775" algn="l" rtl="0" eaLnBrk="1" fontAlgn="base" hangingPunct="1">
              <a:spcBef>
                <a:spcPct val="0"/>
              </a:spcBef>
              <a:spcAft>
                <a:spcPct val="0"/>
              </a:spcAft>
              <a:defRPr sz="3000" b="1">
                <a:solidFill>
                  <a:srgbClr val="0F5494"/>
                </a:solidFill>
                <a:latin typeface="+mj-lt"/>
                <a:ea typeface="+mj-ea"/>
                <a:cs typeface="+mj-cs"/>
              </a:defRPr>
            </a:lvl1pPr>
            <a:lvl2pPr marL="358775" algn="l" rtl="0" eaLnBrk="1" fontAlgn="base" hangingPunct="1">
              <a:spcBef>
                <a:spcPct val="0"/>
              </a:spcBef>
              <a:spcAft>
                <a:spcPct val="0"/>
              </a:spcAft>
              <a:defRPr sz="3000" b="1">
                <a:solidFill>
                  <a:srgbClr val="0F5494"/>
                </a:solidFill>
                <a:latin typeface="Verdana" pitchFamily="34" charset="0"/>
              </a:defRPr>
            </a:lvl2pPr>
            <a:lvl3pPr marL="358775" algn="l" rtl="0" eaLnBrk="1" fontAlgn="base" hangingPunct="1">
              <a:spcBef>
                <a:spcPct val="0"/>
              </a:spcBef>
              <a:spcAft>
                <a:spcPct val="0"/>
              </a:spcAft>
              <a:defRPr sz="3000" b="1">
                <a:solidFill>
                  <a:srgbClr val="0F5494"/>
                </a:solidFill>
                <a:latin typeface="Verdana" pitchFamily="34" charset="0"/>
              </a:defRPr>
            </a:lvl3pPr>
            <a:lvl4pPr marL="358775" algn="l" rtl="0" eaLnBrk="1" fontAlgn="base" hangingPunct="1">
              <a:spcBef>
                <a:spcPct val="0"/>
              </a:spcBef>
              <a:spcAft>
                <a:spcPct val="0"/>
              </a:spcAft>
              <a:defRPr sz="3000" b="1">
                <a:solidFill>
                  <a:srgbClr val="0F5494"/>
                </a:solidFill>
                <a:latin typeface="Verdana" pitchFamily="34" charset="0"/>
              </a:defRPr>
            </a:lvl4pPr>
            <a:lvl5pPr marL="358775" algn="l" rtl="0" eaLnBrk="1" fontAlgn="base" hangingPunct="1">
              <a:spcBef>
                <a:spcPct val="0"/>
              </a:spcBef>
              <a:spcAft>
                <a:spcPct val="0"/>
              </a:spcAft>
              <a:defRPr sz="3000" b="1">
                <a:solidFill>
                  <a:srgbClr val="0F5494"/>
                </a:solidFill>
                <a:latin typeface="Verdana" pitchFamily="34" charset="0"/>
              </a:defRPr>
            </a:lvl5pPr>
            <a:lvl6pPr marL="815975" algn="l" rtl="0" eaLnBrk="1" fontAlgn="base" hangingPunct="1">
              <a:spcBef>
                <a:spcPct val="0"/>
              </a:spcBef>
              <a:spcAft>
                <a:spcPct val="0"/>
              </a:spcAft>
              <a:defRPr sz="3000" b="1">
                <a:solidFill>
                  <a:srgbClr val="0F5494"/>
                </a:solidFill>
                <a:latin typeface="Verdana" pitchFamily="34" charset="0"/>
              </a:defRPr>
            </a:lvl6pPr>
            <a:lvl7pPr marL="1273175" algn="l" rtl="0" eaLnBrk="1" fontAlgn="base" hangingPunct="1">
              <a:spcBef>
                <a:spcPct val="0"/>
              </a:spcBef>
              <a:spcAft>
                <a:spcPct val="0"/>
              </a:spcAft>
              <a:defRPr sz="3000" b="1">
                <a:solidFill>
                  <a:srgbClr val="0F5494"/>
                </a:solidFill>
                <a:latin typeface="Verdana" pitchFamily="34" charset="0"/>
              </a:defRPr>
            </a:lvl7pPr>
            <a:lvl8pPr marL="1730375" algn="l" rtl="0" eaLnBrk="1" fontAlgn="base" hangingPunct="1">
              <a:spcBef>
                <a:spcPct val="0"/>
              </a:spcBef>
              <a:spcAft>
                <a:spcPct val="0"/>
              </a:spcAft>
              <a:defRPr sz="3000" b="1">
                <a:solidFill>
                  <a:srgbClr val="0F5494"/>
                </a:solidFill>
                <a:latin typeface="Verdana" pitchFamily="34" charset="0"/>
              </a:defRPr>
            </a:lvl8pPr>
            <a:lvl9pPr marL="2187575" algn="l" rtl="0" eaLnBrk="1" fontAlgn="base" hangingPunct="1">
              <a:spcBef>
                <a:spcPct val="0"/>
              </a:spcBef>
              <a:spcAft>
                <a:spcPct val="0"/>
              </a:spcAft>
              <a:defRPr sz="3000" b="1">
                <a:solidFill>
                  <a:srgbClr val="0F5494"/>
                </a:solidFill>
                <a:latin typeface="Verdana" pitchFamily="34" charset="0"/>
              </a:defRPr>
            </a:lvl9pPr>
          </a:lstStyle>
          <a:p>
            <a:pPr algn="ctr"/>
            <a:r>
              <a:rPr lang="en-GB" sz="3200" kern="0" dirty="0" smtClean="0"/>
              <a:t> </a:t>
            </a:r>
            <a:r>
              <a:rPr lang="en-GB" sz="2300" i="1" kern="1200" dirty="0" smtClean="0">
                <a:solidFill>
                  <a:schemeClr val="accent5">
                    <a:lumMod val="75000"/>
                  </a:schemeClr>
                </a:solidFill>
              </a:rPr>
              <a:t> </a:t>
            </a:r>
            <a:r>
              <a:rPr lang="en-GB" sz="2300" i="1" kern="1200" dirty="0" smtClean="0">
                <a:solidFill>
                  <a:srgbClr val="FF0000"/>
                </a:solidFill>
              </a:rPr>
              <a:t>CBHE units</a:t>
            </a:r>
            <a:r>
              <a:rPr lang="en-GB" altLang="en-US" sz="2300" kern="0" dirty="0" smtClean="0">
                <a:solidFill>
                  <a:srgbClr val="FF0000"/>
                </a:solidFill>
              </a:rPr>
              <a:t> </a:t>
            </a:r>
            <a:endParaRPr lang="en-US" altLang="en-US" kern="0" dirty="0"/>
          </a:p>
        </p:txBody>
      </p:sp>
      <p:sp>
        <p:nvSpPr>
          <p:cNvPr id="2" name="Slide Number Placeholder 1"/>
          <p:cNvSpPr>
            <a:spLocks noGrp="1"/>
          </p:cNvSpPr>
          <p:nvPr>
            <p:ph type="sldNum" sz="quarter" idx="12"/>
          </p:nvPr>
        </p:nvSpPr>
        <p:spPr/>
        <p:txBody>
          <a:bodyPr/>
          <a:lstStyle/>
          <a:p>
            <a:fld id="{14F0E55B-1EBF-4C63-9883-404455EB20A7}" type="slidenum">
              <a:rPr lang="en-GB" altLang="en-US" smtClean="0"/>
              <a:pPr/>
              <a:t>29</a:t>
            </a:fld>
            <a:endParaRPr lang="en-GB" altLang="en-US"/>
          </a:p>
        </p:txBody>
      </p:sp>
    </p:spTree>
    <p:extLst>
      <p:ext uri="{BB962C8B-B14F-4D97-AF65-F5344CB8AC3E}">
        <p14:creationId xmlns:p14="http://schemas.microsoft.com/office/powerpoint/2010/main" val="286133377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body" idx="1"/>
          </p:nvPr>
        </p:nvSpPr>
        <p:spPr>
          <a:xfrm>
            <a:off x="457200" y="1628800"/>
            <a:ext cx="8229600" cy="4608511"/>
          </a:xfrm>
        </p:spPr>
        <p:txBody>
          <a:bodyPr/>
          <a:lstStyle/>
          <a:p>
            <a:pPr lvl="0"/>
            <a:endParaRPr lang="en-GB" sz="2300" dirty="0"/>
          </a:p>
          <a:p>
            <a:pPr marL="457200" lvl="1" indent="0">
              <a:buNone/>
            </a:pPr>
            <a:r>
              <a:rPr lang="en-GB" sz="2500" b="1" dirty="0" smtClean="0"/>
              <a:t>         </a:t>
            </a:r>
            <a:endParaRPr lang="en-GB" sz="2300" dirty="0"/>
          </a:p>
        </p:txBody>
      </p:sp>
      <p:graphicFrame>
        <p:nvGraphicFramePr>
          <p:cNvPr id="2" name="Table 1"/>
          <p:cNvGraphicFramePr>
            <a:graphicFrameLocks noGrp="1"/>
          </p:cNvGraphicFramePr>
          <p:nvPr>
            <p:extLst>
              <p:ext uri="{D42A27DB-BD31-4B8C-83A1-F6EECF244321}">
                <p14:modId xmlns:p14="http://schemas.microsoft.com/office/powerpoint/2010/main" val="3554868353"/>
              </p:ext>
            </p:extLst>
          </p:nvPr>
        </p:nvGraphicFramePr>
        <p:xfrm>
          <a:off x="1666603" y="2805397"/>
          <a:ext cx="5810794" cy="3530796"/>
        </p:xfrm>
        <a:graphic>
          <a:graphicData uri="http://schemas.openxmlformats.org/drawingml/2006/table">
            <a:tbl>
              <a:tblPr firstRow="1" firstCol="1" bandRow="1">
                <a:tableStyleId>{5C22544A-7EE6-4342-B048-85BDC9FD1C3A}</a:tableStyleId>
              </a:tblPr>
              <a:tblGrid>
                <a:gridCol w="4285935"/>
                <a:gridCol w="1524859"/>
              </a:tblGrid>
              <a:tr h="559052">
                <a:tc>
                  <a:txBody>
                    <a:bodyPr/>
                    <a:lstStyle/>
                    <a:p>
                      <a:pPr algn="l">
                        <a:lnSpc>
                          <a:spcPct val="115000"/>
                        </a:lnSpc>
                        <a:spcAft>
                          <a:spcPts val="0"/>
                        </a:spcAft>
                      </a:pPr>
                      <a:r>
                        <a:rPr lang="en-GB" sz="1600" dirty="0">
                          <a:solidFill>
                            <a:srgbClr val="0F5494"/>
                          </a:solidFill>
                          <a:effectLst/>
                        </a:rPr>
                        <a:t> </a:t>
                      </a:r>
                      <a:endParaRPr lang="en-GB" sz="1100" dirty="0">
                        <a:solidFill>
                          <a:srgbClr val="0F5494"/>
                        </a:solidFill>
                        <a:effectLst/>
                        <a:latin typeface="Calibri"/>
                        <a:ea typeface="Calibri"/>
                        <a:cs typeface="Times New Roman"/>
                      </a:endParaRPr>
                    </a:p>
                  </a:txBody>
                  <a:tcPr marL="68362" marR="6836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n-GB" sz="1600" dirty="0">
                          <a:solidFill>
                            <a:srgbClr val="0F5494"/>
                          </a:solidFill>
                          <a:effectLst/>
                        </a:rPr>
                        <a:t>EUR</a:t>
                      </a:r>
                      <a:endParaRPr lang="en-GB" sz="1100" dirty="0">
                        <a:solidFill>
                          <a:srgbClr val="0F5494"/>
                        </a:solidFill>
                        <a:effectLst/>
                      </a:endParaRPr>
                    </a:p>
                    <a:p>
                      <a:pPr algn="ctr">
                        <a:lnSpc>
                          <a:spcPct val="115000"/>
                        </a:lnSpc>
                        <a:spcAft>
                          <a:spcPts val="0"/>
                        </a:spcAft>
                      </a:pPr>
                      <a:r>
                        <a:rPr lang="en-GB" sz="1600" dirty="0">
                          <a:solidFill>
                            <a:srgbClr val="0F5494"/>
                          </a:solidFill>
                          <a:effectLst/>
                        </a:rPr>
                        <a:t> </a:t>
                      </a:r>
                      <a:endParaRPr lang="en-GB" sz="1100" dirty="0">
                        <a:solidFill>
                          <a:srgbClr val="0F5494"/>
                        </a:solidFill>
                        <a:effectLst/>
                        <a:latin typeface="Calibri"/>
                        <a:ea typeface="Calibri"/>
                        <a:cs typeface="Times New Roman"/>
                      </a:endParaRPr>
                    </a:p>
                  </a:txBody>
                  <a:tcPr marL="68362" marR="6836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494994">
                <a:tc>
                  <a:txBody>
                    <a:bodyPr/>
                    <a:lstStyle/>
                    <a:p>
                      <a:pPr algn="l">
                        <a:lnSpc>
                          <a:spcPct val="115000"/>
                        </a:lnSpc>
                        <a:spcAft>
                          <a:spcPts val="0"/>
                        </a:spcAft>
                      </a:pPr>
                      <a:r>
                        <a:rPr lang="en-GB" sz="1600" dirty="0">
                          <a:solidFill>
                            <a:srgbClr val="0F5494"/>
                          </a:solidFill>
                          <a:effectLst/>
                        </a:rPr>
                        <a:t>I      STAFF COSTS</a:t>
                      </a:r>
                      <a:endParaRPr lang="en-GB" sz="1100" dirty="0">
                        <a:solidFill>
                          <a:srgbClr val="0F5494"/>
                        </a:solidFill>
                        <a:effectLst/>
                        <a:latin typeface="Calibri"/>
                        <a:ea typeface="Calibri"/>
                        <a:cs typeface="Times New Roman"/>
                      </a:endParaRPr>
                    </a:p>
                  </a:txBody>
                  <a:tcPr marL="68362" marR="6836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n-GB" sz="1600" dirty="0" smtClean="0">
                          <a:solidFill>
                            <a:srgbClr val="0F5494"/>
                          </a:solidFill>
                          <a:effectLst/>
                        </a:rPr>
                        <a:t>340.000</a:t>
                      </a:r>
                      <a:endParaRPr lang="en-GB" sz="1100" dirty="0">
                        <a:solidFill>
                          <a:srgbClr val="0F5494"/>
                        </a:solidFill>
                        <a:effectLst/>
                        <a:latin typeface="Calibri"/>
                        <a:ea typeface="Calibri"/>
                        <a:cs typeface="Times New Roman"/>
                      </a:endParaRPr>
                    </a:p>
                  </a:txBody>
                  <a:tcPr marL="68362" marR="6836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494994">
                <a:tc>
                  <a:txBody>
                    <a:bodyPr/>
                    <a:lstStyle/>
                    <a:p>
                      <a:pPr algn="l">
                        <a:lnSpc>
                          <a:spcPct val="115000"/>
                        </a:lnSpc>
                        <a:spcAft>
                          <a:spcPts val="0"/>
                        </a:spcAft>
                      </a:pPr>
                      <a:r>
                        <a:rPr lang="en-GB" sz="1600" dirty="0">
                          <a:solidFill>
                            <a:srgbClr val="0F5494"/>
                          </a:solidFill>
                          <a:effectLst/>
                        </a:rPr>
                        <a:t>II    TRAVEL COSTS</a:t>
                      </a:r>
                      <a:endParaRPr lang="en-GB" sz="1100" dirty="0">
                        <a:solidFill>
                          <a:srgbClr val="0F5494"/>
                        </a:solidFill>
                        <a:effectLst/>
                        <a:latin typeface="Calibri"/>
                        <a:ea typeface="Calibri"/>
                        <a:cs typeface="Times New Roman"/>
                      </a:endParaRPr>
                    </a:p>
                  </a:txBody>
                  <a:tcPr marL="68362" marR="6836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n-GB" sz="1600" dirty="0" smtClean="0">
                          <a:solidFill>
                            <a:srgbClr val="0F5494"/>
                          </a:solidFill>
                          <a:effectLst/>
                        </a:rPr>
                        <a:t>150.000</a:t>
                      </a:r>
                      <a:endParaRPr lang="en-GB" sz="1100" dirty="0">
                        <a:solidFill>
                          <a:srgbClr val="0F5494"/>
                        </a:solidFill>
                        <a:effectLst/>
                        <a:latin typeface="Calibri"/>
                        <a:ea typeface="Calibri"/>
                        <a:cs typeface="Times New Roman"/>
                      </a:endParaRPr>
                    </a:p>
                  </a:txBody>
                  <a:tcPr marL="68362" marR="6836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494994">
                <a:tc>
                  <a:txBody>
                    <a:bodyPr/>
                    <a:lstStyle/>
                    <a:p>
                      <a:pPr algn="l">
                        <a:lnSpc>
                          <a:spcPct val="115000"/>
                        </a:lnSpc>
                        <a:spcAft>
                          <a:spcPts val="0"/>
                        </a:spcAft>
                      </a:pPr>
                      <a:r>
                        <a:rPr lang="en-GB" sz="1600">
                          <a:solidFill>
                            <a:srgbClr val="0F5494"/>
                          </a:solidFill>
                          <a:effectLst/>
                        </a:rPr>
                        <a:t>III   COSTS OF STAY</a:t>
                      </a:r>
                      <a:endParaRPr lang="en-GB" sz="1100">
                        <a:solidFill>
                          <a:srgbClr val="0F5494"/>
                        </a:solidFill>
                        <a:effectLst/>
                        <a:latin typeface="Calibri"/>
                        <a:ea typeface="Calibri"/>
                        <a:cs typeface="Times New Roman"/>
                      </a:endParaRPr>
                    </a:p>
                  </a:txBody>
                  <a:tcPr marL="68362" marR="6836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n-GB" sz="1600" dirty="0" smtClean="0">
                          <a:solidFill>
                            <a:srgbClr val="0F5494"/>
                          </a:solidFill>
                          <a:effectLst/>
                        </a:rPr>
                        <a:t>150.000</a:t>
                      </a:r>
                      <a:endParaRPr lang="en-GB" sz="1100" dirty="0">
                        <a:solidFill>
                          <a:srgbClr val="0F5494"/>
                        </a:solidFill>
                        <a:effectLst/>
                        <a:latin typeface="Calibri"/>
                        <a:ea typeface="Calibri"/>
                        <a:cs typeface="Times New Roman"/>
                      </a:endParaRPr>
                    </a:p>
                  </a:txBody>
                  <a:tcPr marL="68362" marR="6836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494994">
                <a:tc>
                  <a:txBody>
                    <a:bodyPr/>
                    <a:lstStyle/>
                    <a:p>
                      <a:pPr algn="l">
                        <a:lnSpc>
                          <a:spcPct val="115000"/>
                        </a:lnSpc>
                        <a:spcAft>
                          <a:spcPts val="0"/>
                        </a:spcAft>
                      </a:pPr>
                      <a:r>
                        <a:rPr lang="en-GB" sz="1600" dirty="0">
                          <a:solidFill>
                            <a:srgbClr val="0F5494"/>
                          </a:solidFill>
                          <a:effectLst/>
                        </a:rPr>
                        <a:t>IV   EQUIPMENT</a:t>
                      </a:r>
                      <a:endParaRPr lang="en-GB" sz="1100" dirty="0">
                        <a:solidFill>
                          <a:srgbClr val="0F5494"/>
                        </a:solidFill>
                        <a:effectLst/>
                        <a:latin typeface="Calibri"/>
                        <a:ea typeface="Calibri"/>
                        <a:cs typeface="Times New Roman"/>
                      </a:endParaRPr>
                    </a:p>
                  </a:txBody>
                  <a:tcPr marL="68362" marR="6836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n-GB" sz="1600" dirty="0" smtClean="0">
                          <a:solidFill>
                            <a:srgbClr val="0F5494"/>
                          </a:solidFill>
                          <a:effectLst/>
                        </a:rPr>
                        <a:t>160.000</a:t>
                      </a:r>
                      <a:endParaRPr lang="en-GB" sz="1100" dirty="0">
                        <a:solidFill>
                          <a:srgbClr val="0F5494"/>
                        </a:solidFill>
                        <a:effectLst/>
                        <a:latin typeface="Calibri"/>
                        <a:ea typeface="Calibri"/>
                        <a:cs typeface="Times New Roman"/>
                      </a:endParaRPr>
                    </a:p>
                  </a:txBody>
                  <a:tcPr marL="68362" marR="6836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494994">
                <a:tc>
                  <a:txBody>
                    <a:bodyPr/>
                    <a:lstStyle/>
                    <a:p>
                      <a:pPr algn="l">
                        <a:lnSpc>
                          <a:spcPct val="115000"/>
                        </a:lnSpc>
                        <a:spcAft>
                          <a:spcPts val="0"/>
                        </a:spcAft>
                      </a:pPr>
                      <a:r>
                        <a:rPr lang="en-GB" sz="1600" dirty="0">
                          <a:solidFill>
                            <a:srgbClr val="0F5494"/>
                          </a:solidFill>
                          <a:effectLst/>
                        </a:rPr>
                        <a:t>V    SUBCONTRACTING</a:t>
                      </a:r>
                      <a:endParaRPr lang="en-GB" sz="1100" dirty="0">
                        <a:solidFill>
                          <a:srgbClr val="0F5494"/>
                        </a:solidFill>
                        <a:effectLst/>
                        <a:latin typeface="Calibri"/>
                        <a:ea typeface="Calibri"/>
                        <a:cs typeface="Times New Roman"/>
                      </a:endParaRPr>
                    </a:p>
                  </a:txBody>
                  <a:tcPr marL="68362" marR="6836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n-GB" sz="1600" dirty="0" smtClean="0">
                          <a:solidFill>
                            <a:srgbClr val="0F5494"/>
                          </a:solidFill>
                          <a:effectLst/>
                        </a:rPr>
                        <a:t>50.000</a:t>
                      </a:r>
                      <a:endParaRPr lang="en-GB" sz="1100" dirty="0">
                        <a:solidFill>
                          <a:srgbClr val="0F5494"/>
                        </a:solidFill>
                        <a:effectLst/>
                        <a:latin typeface="Calibri"/>
                        <a:ea typeface="Calibri"/>
                        <a:cs typeface="Times New Roman"/>
                      </a:endParaRPr>
                    </a:p>
                  </a:txBody>
                  <a:tcPr marL="68362" marR="6836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494994">
                <a:tc>
                  <a:txBody>
                    <a:bodyPr/>
                    <a:lstStyle/>
                    <a:p>
                      <a:pPr algn="l">
                        <a:lnSpc>
                          <a:spcPct val="115000"/>
                        </a:lnSpc>
                        <a:spcAft>
                          <a:spcPts val="0"/>
                        </a:spcAft>
                      </a:pPr>
                      <a:r>
                        <a:rPr lang="en-GB" sz="1600" dirty="0">
                          <a:solidFill>
                            <a:srgbClr val="0F5494"/>
                          </a:solidFill>
                          <a:effectLst/>
                        </a:rPr>
                        <a:t>TOTAL </a:t>
                      </a:r>
                      <a:r>
                        <a:rPr lang="en-GB" sz="1600" dirty="0" smtClean="0">
                          <a:solidFill>
                            <a:srgbClr val="0F5494"/>
                          </a:solidFill>
                          <a:effectLst/>
                        </a:rPr>
                        <a:t>GRANT </a:t>
                      </a:r>
                      <a:r>
                        <a:rPr lang="en-GB" sz="1600" dirty="0">
                          <a:solidFill>
                            <a:srgbClr val="0F5494"/>
                          </a:solidFill>
                          <a:effectLst/>
                        </a:rPr>
                        <a:t>(total I-V)</a:t>
                      </a:r>
                      <a:endParaRPr lang="en-GB" sz="1100" dirty="0">
                        <a:solidFill>
                          <a:srgbClr val="0F5494"/>
                        </a:solidFill>
                        <a:effectLst/>
                        <a:latin typeface="Calibri"/>
                        <a:ea typeface="Calibri"/>
                        <a:cs typeface="Times New Roman"/>
                      </a:endParaRPr>
                    </a:p>
                  </a:txBody>
                  <a:tcPr marL="68362" marR="6836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n-GB" sz="1600" dirty="0" smtClean="0">
                          <a:solidFill>
                            <a:srgbClr val="0F5494"/>
                          </a:solidFill>
                          <a:effectLst/>
                        </a:rPr>
                        <a:t>850.000</a:t>
                      </a:r>
                      <a:endParaRPr lang="en-GB" sz="1100" dirty="0">
                        <a:solidFill>
                          <a:srgbClr val="0F5494"/>
                        </a:solidFill>
                        <a:effectLst/>
                        <a:latin typeface="Calibri"/>
                        <a:ea typeface="Calibri"/>
                        <a:cs typeface="Times New Roman"/>
                      </a:endParaRPr>
                    </a:p>
                  </a:txBody>
                  <a:tcPr marL="68362" marR="6836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3" name="Rectangle 1"/>
          <p:cNvSpPr>
            <a:spLocks noChangeArrowheads="1"/>
          </p:cNvSpPr>
          <p:nvPr/>
        </p:nvSpPr>
        <p:spPr bwMode="auto">
          <a:xfrm>
            <a:off x="971600" y="1412776"/>
            <a:ext cx="7200800" cy="1292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sz="2000" b="1" i="0" u="none" strike="noStrike" cap="none" normalizeH="0" baseline="0" dirty="0" smtClean="0">
                <a:ln>
                  <a:noFill/>
                </a:ln>
                <a:effectLst/>
                <a:latin typeface="+mn-lt"/>
                <a:ea typeface="Calibri" pitchFamily="34" charset="0"/>
                <a:cs typeface="Times New Roman" pitchFamily="18" charset="0"/>
              </a:rPr>
              <a:t>ANNEX III of Grant Agreement </a:t>
            </a:r>
            <a:endParaRPr kumimoji="0" lang="en-GB" altLang="en-US" sz="2000" b="0" i="0" u="none" strike="noStrike" cap="none" normalizeH="0" baseline="0" dirty="0" smtClean="0">
              <a:ln>
                <a:noFill/>
              </a:ln>
              <a:effectLst/>
              <a:latin typeface="+mn-lt"/>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2000" b="1" i="1" u="none" strike="noStrike" cap="none" normalizeH="0" baseline="0" dirty="0" smtClean="0">
                <a:ln>
                  <a:noFill/>
                </a:ln>
                <a:effectLst/>
                <a:latin typeface="+mn-lt"/>
                <a:ea typeface="Calibri" pitchFamily="34" charset="0"/>
                <a:cs typeface="Times New Roman" pitchFamily="18" charset="0"/>
              </a:rPr>
              <a:t>Estimated budget of the Action</a:t>
            </a:r>
            <a:endParaRPr kumimoji="0" lang="en-GB" altLang="en-US" sz="2000" b="0" i="1" u="none" strike="noStrike" cap="none" normalizeH="0" baseline="0" dirty="0" smtClean="0">
              <a:ln>
                <a:noFill/>
              </a:ln>
              <a:effectLst/>
              <a:latin typeface="+mn-lt"/>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2000" b="1" i="1" u="none" strike="noStrike" cap="none" normalizeH="0" baseline="0" dirty="0" smtClean="0">
                <a:ln>
                  <a:noFill/>
                </a:ln>
                <a:effectLst/>
                <a:latin typeface="+mn-lt"/>
                <a:ea typeface="Calibri" pitchFamily="34" charset="0"/>
                <a:cs typeface="Times New Roman" pitchFamily="18" charset="0"/>
              </a:rPr>
              <a:t>Maximum Grant contribution to the project costs</a:t>
            </a:r>
            <a:endParaRPr kumimoji="0" lang="en-GB" altLang="en-US" sz="2000" b="0" i="1" u="none" strike="noStrike" cap="none" normalizeH="0" baseline="0" dirty="0" smtClean="0">
              <a:ln>
                <a:noFill/>
              </a:ln>
              <a:effectLst/>
              <a:latin typeface="+mn-l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 name="Slide Number Placeholder 3"/>
          <p:cNvSpPr>
            <a:spLocks noGrp="1"/>
          </p:cNvSpPr>
          <p:nvPr>
            <p:ph type="sldNum" sz="quarter" idx="12"/>
          </p:nvPr>
        </p:nvSpPr>
        <p:spPr/>
        <p:txBody>
          <a:bodyPr/>
          <a:lstStyle/>
          <a:p>
            <a:fld id="{14F0E55B-1EBF-4C63-9883-404455EB20A7}" type="slidenum">
              <a:rPr lang="en-GB" altLang="en-US" smtClean="0"/>
              <a:pPr/>
              <a:t>3</a:t>
            </a:fld>
            <a:endParaRPr lang="en-GB" altLang="en-US"/>
          </a:p>
        </p:txBody>
      </p:sp>
    </p:spTree>
    <p:extLst>
      <p:ext uri="{BB962C8B-B14F-4D97-AF65-F5344CB8AC3E}">
        <p14:creationId xmlns:p14="http://schemas.microsoft.com/office/powerpoint/2010/main" val="22771686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a:xfrm>
            <a:off x="395288" y="1339851"/>
            <a:ext cx="8229600" cy="504974"/>
          </a:xfrm>
        </p:spPr>
        <p:txBody>
          <a:bodyPr/>
          <a:lstStyle/>
          <a:p>
            <a:pPr algn="ctr"/>
            <a:r>
              <a:rPr lang="fr-BE" dirty="0" smtClean="0"/>
              <a:t/>
            </a:r>
            <a:br>
              <a:rPr lang="fr-BE" dirty="0" smtClean="0"/>
            </a:br>
            <a:r>
              <a:rPr lang="en-GB" sz="3200" dirty="0" smtClean="0"/>
              <a:t> </a:t>
            </a:r>
            <a:br>
              <a:rPr lang="en-GB" sz="3200" dirty="0" smtClean="0"/>
            </a:br>
            <a:r>
              <a:rPr lang="en-GB" altLang="en-US" dirty="0" smtClean="0"/>
              <a:t> </a:t>
            </a:r>
            <a:r>
              <a:rPr lang="en-GB" sz="2300" i="1" kern="1200" dirty="0" smtClean="0">
                <a:solidFill>
                  <a:schemeClr val="accent5">
                    <a:lumMod val="75000"/>
                  </a:schemeClr>
                </a:solidFill>
              </a:rPr>
              <a:t> </a:t>
            </a:r>
            <a:r>
              <a:rPr lang="en-GB" sz="2300" dirty="0" smtClean="0">
                <a:solidFill>
                  <a:srgbClr val="FF0000"/>
                </a:solidFill>
              </a:rPr>
              <a:t>Staff </a:t>
            </a:r>
            <a:r>
              <a:rPr lang="en-GB" sz="2300" dirty="0">
                <a:solidFill>
                  <a:srgbClr val="FF0000"/>
                </a:solidFill>
              </a:rPr>
              <a:t>Costs</a:t>
            </a:r>
            <a:br>
              <a:rPr lang="en-GB" sz="2300" dirty="0">
                <a:solidFill>
                  <a:srgbClr val="FF0000"/>
                </a:solidFill>
              </a:rPr>
            </a:br>
            <a:r>
              <a:rPr lang="en-GB" altLang="en-US" sz="2300" dirty="0">
                <a:solidFill>
                  <a:srgbClr val="FF0000"/>
                </a:solidFill>
              </a:rPr>
              <a:t/>
            </a:r>
            <a:br>
              <a:rPr lang="en-GB" altLang="en-US" sz="2300" dirty="0">
                <a:solidFill>
                  <a:srgbClr val="FF0000"/>
                </a:solidFill>
              </a:rPr>
            </a:br>
            <a:r>
              <a:rPr lang="en-GB" dirty="0" smtClean="0"/>
              <a:t/>
            </a:r>
            <a:br>
              <a:rPr lang="en-GB" dirty="0" smtClean="0"/>
            </a:br>
            <a:endParaRPr lang="en-US" altLang="en-US" dirty="0"/>
          </a:p>
        </p:txBody>
      </p:sp>
      <p:sp>
        <p:nvSpPr>
          <p:cNvPr id="83971" name="Rectangle 3"/>
          <p:cNvSpPr>
            <a:spLocks noGrp="1" noChangeArrowheads="1"/>
          </p:cNvSpPr>
          <p:nvPr>
            <p:ph type="body" idx="1"/>
          </p:nvPr>
        </p:nvSpPr>
        <p:spPr>
          <a:xfrm>
            <a:off x="457200" y="1844825"/>
            <a:ext cx="8229600" cy="4608510"/>
          </a:xfrm>
        </p:spPr>
        <p:txBody>
          <a:bodyPr/>
          <a:lstStyle/>
          <a:p>
            <a:pPr marL="0" indent="0">
              <a:buNone/>
            </a:pPr>
            <a:r>
              <a:rPr lang="en-GB" sz="1500" b="1" i="0" dirty="0" smtClean="0"/>
              <a:t>Performing </a:t>
            </a:r>
            <a:r>
              <a:rPr lang="en-GB" sz="1500" b="1" i="0" dirty="0"/>
              <a:t>tasks necessary to </a:t>
            </a:r>
            <a:r>
              <a:rPr lang="en-GB" sz="1500" b="1" i="0" dirty="0" smtClean="0"/>
              <a:t>achievement </a:t>
            </a:r>
            <a:r>
              <a:rPr lang="en-GB" sz="1500" b="1" i="0" dirty="0"/>
              <a:t>of the </a:t>
            </a:r>
            <a:r>
              <a:rPr lang="en-GB" sz="1500" b="1" i="0" dirty="0" smtClean="0"/>
              <a:t>project</a:t>
            </a:r>
          </a:p>
          <a:p>
            <a:pPr marL="0" indent="0">
              <a:buNone/>
            </a:pPr>
            <a:endParaRPr lang="en-GB" sz="1500" b="1" i="0" dirty="0" smtClean="0"/>
          </a:p>
          <a:p>
            <a:pPr marL="0" indent="0">
              <a:buNone/>
            </a:pPr>
            <a:r>
              <a:rPr lang="en-GB" sz="1500" b="1" i="0" dirty="0" smtClean="0"/>
              <a:t>Formal </a:t>
            </a:r>
            <a:r>
              <a:rPr lang="en-GB" sz="1500" b="1" i="0" dirty="0"/>
              <a:t>employment relationship </a:t>
            </a:r>
            <a:endParaRPr lang="en-GB" sz="1500" b="1" i="0" dirty="0" smtClean="0"/>
          </a:p>
          <a:p>
            <a:pPr marL="0" indent="0">
              <a:buNone/>
            </a:pPr>
            <a:r>
              <a:rPr lang="en-GB" sz="1500" b="1" dirty="0"/>
              <a:t> </a:t>
            </a:r>
          </a:p>
          <a:p>
            <a:pPr marL="0" indent="0">
              <a:buNone/>
            </a:pPr>
            <a:r>
              <a:rPr lang="en-GB" sz="1500" b="1" i="0" dirty="0" smtClean="0"/>
              <a:t>Calculation </a:t>
            </a:r>
            <a:r>
              <a:rPr lang="en-GB" sz="1500" b="1" i="0" dirty="0"/>
              <a:t>of the </a:t>
            </a:r>
            <a:r>
              <a:rPr lang="en-GB" sz="1500" b="1" i="0" dirty="0" smtClean="0"/>
              <a:t>grant       2 variables: </a:t>
            </a:r>
            <a:r>
              <a:rPr lang="en-GB" sz="1500" b="1" i="0" u="sng" dirty="0" smtClean="0"/>
              <a:t>staff </a:t>
            </a:r>
            <a:r>
              <a:rPr lang="en-GB" sz="1500" b="1" i="0" u="sng" dirty="0"/>
              <a:t>category </a:t>
            </a:r>
            <a:r>
              <a:rPr lang="en-GB" sz="1500" b="1" i="0" dirty="0"/>
              <a:t>and </a:t>
            </a:r>
            <a:r>
              <a:rPr lang="en-GB" sz="1500" b="1" i="0" u="sng" dirty="0" smtClean="0"/>
              <a:t>country</a:t>
            </a:r>
            <a:r>
              <a:rPr lang="en-GB" sz="1500" b="1" i="0" dirty="0" smtClean="0"/>
              <a:t> </a:t>
            </a:r>
            <a:r>
              <a:rPr lang="en-GB" sz="1500" b="1" i="0" dirty="0"/>
              <a:t>in which </a:t>
            </a:r>
            <a:r>
              <a:rPr lang="en-GB" sz="1500" b="1" i="0" dirty="0" smtClean="0"/>
              <a:t>staff </a:t>
            </a:r>
            <a:r>
              <a:rPr lang="en-GB" sz="1500" b="1" i="0" dirty="0"/>
              <a:t>member is </a:t>
            </a:r>
            <a:r>
              <a:rPr lang="en-GB" sz="1500" b="1" i="0" dirty="0" smtClean="0"/>
              <a:t>employed</a:t>
            </a:r>
          </a:p>
          <a:p>
            <a:pPr algn="ctr"/>
            <a:endParaRPr lang="en-GB" sz="1500" b="1" i="0" dirty="0" smtClean="0">
              <a:solidFill>
                <a:srgbClr val="FF0066"/>
              </a:solidFill>
            </a:endParaRPr>
          </a:p>
          <a:p>
            <a:pPr marL="0" indent="0" algn="ctr">
              <a:buNone/>
            </a:pPr>
            <a:r>
              <a:rPr lang="en-GB" sz="1500" b="1" i="0" dirty="0" smtClean="0">
                <a:solidFill>
                  <a:srgbClr val="FF0066"/>
                </a:solidFill>
              </a:rPr>
              <a:t>Each </a:t>
            </a:r>
            <a:r>
              <a:rPr lang="en-GB" sz="1500" b="1" i="0" dirty="0">
                <a:solidFill>
                  <a:srgbClr val="FF0066"/>
                </a:solidFill>
              </a:rPr>
              <a:t>unit cost corresponds to an amount in Euro </a:t>
            </a:r>
            <a:r>
              <a:rPr lang="en-GB" sz="1500" b="1" i="0" u="sng" dirty="0">
                <a:solidFill>
                  <a:srgbClr val="FF0066"/>
                </a:solidFill>
              </a:rPr>
              <a:t>per working day per </a:t>
            </a:r>
            <a:r>
              <a:rPr lang="en-GB" sz="1500" b="1" i="0" u="sng" dirty="0" smtClean="0">
                <a:solidFill>
                  <a:srgbClr val="FF0066"/>
                </a:solidFill>
              </a:rPr>
              <a:t>staff</a:t>
            </a:r>
            <a:endParaRPr lang="en-GB" sz="1500" b="1" i="0" u="sng" dirty="0">
              <a:solidFill>
                <a:srgbClr val="FF0066"/>
              </a:solidFill>
            </a:endParaRPr>
          </a:p>
          <a:p>
            <a:pPr marL="0" indent="0">
              <a:buNone/>
            </a:pPr>
            <a:endParaRPr lang="en-GB" sz="1500" b="1" i="0" dirty="0"/>
          </a:p>
          <a:p>
            <a:pPr marL="0" indent="0">
              <a:buNone/>
            </a:pPr>
            <a:r>
              <a:rPr lang="en-GB" sz="1500" b="1" i="0" dirty="0" smtClean="0"/>
              <a:t>Categories: Managers/Researchers</a:t>
            </a:r>
            <a:r>
              <a:rPr lang="en-GB" sz="1500" b="1" i="0" dirty="0"/>
              <a:t>, </a:t>
            </a:r>
            <a:r>
              <a:rPr lang="en-GB" sz="1500" b="1" i="0" dirty="0" smtClean="0"/>
              <a:t>Teachers </a:t>
            </a:r>
            <a:r>
              <a:rPr lang="en-GB" sz="1500" b="1" i="0" dirty="0"/>
              <a:t>and </a:t>
            </a:r>
            <a:r>
              <a:rPr lang="en-GB" sz="1500" b="1" i="0" dirty="0" smtClean="0"/>
              <a:t>trainers/Technical staff /Administrative </a:t>
            </a:r>
            <a:r>
              <a:rPr lang="en-GB" sz="1500" b="1" i="0" dirty="0"/>
              <a:t>staff </a:t>
            </a:r>
            <a:endParaRPr lang="en-GB" sz="1500" b="1" i="0" dirty="0" smtClean="0"/>
          </a:p>
          <a:p>
            <a:pPr marL="0" indent="0">
              <a:buNone/>
            </a:pPr>
            <a:endParaRPr lang="en-GB" sz="1500" b="1" i="0" dirty="0" smtClean="0"/>
          </a:p>
          <a:p>
            <a:pPr marL="0" indent="0">
              <a:buNone/>
            </a:pPr>
            <a:r>
              <a:rPr lang="en-GB" sz="1500" b="1" dirty="0" smtClean="0"/>
              <a:t>Staff category:       work performed, </a:t>
            </a:r>
            <a:r>
              <a:rPr lang="en-GB" sz="1500" b="1" dirty="0"/>
              <a:t>not </a:t>
            </a:r>
            <a:r>
              <a:rPr lang="en-GB" sz="1500" b="1" dirty="0" smtClean="0"/>
              <a:t>status </a:t>
            </a:r>
            <a:r>
              <a:rPr lang="en-GB" sz="1500" b="1" dirty="0"/>
              <a:t>of </a:t>
            </a:r>
            <a:r>
              <a:rPr lang="en-GB" sz="1500" b="1" dirty="0" smtClean="0"/>
              <a:t>individual</a:t>
            </a:r>
            <a:endParaRPr lang="en-GB" sz="1500" b="1" dirty="0"/>
          </a:p>
          <a:p>
            <a:pPr marL="0" indent="0">
              <a:buNone/>
            </a:pPr>
            <a:endParaRPr lang="en-GB" sz="1500" b="1" dirty="0" smtClean="0"/>
          </a:p>
          <a:p>
            <a:pPr marL="0" indent="0">
              <a:buNone/>
            </a:pPr>
            <a:r>
              <a:rPr lang="en-GB" sz="1500" b="1" dirty="0" smtClean="0"/>
              <a:t>Unit cost:        country </a:t>
            </a:r>
            <a:r>
              <a:rPr lang="en-GB" sz="1500" b="1" dirty="0"/>
              <a:t>in which </a:t>
            </a:r>
            <a:r>
              <a:rPr lang="en-GB" sz="1500" b="1" dirty="0" smtClean="0"/>
              <a:t>staff </a:t>
            </a:r>
            <a:r>
              <a:rPr lang="en-GB" sz="1500" b="1" dirty="0"/>
              <a:t>is employed, independently of where </a:t>
            </a:r>
            <a:r>
              <a:rPr lang="en-GB" sz="1500" b="1" dirty="0" smtClean="0"/>
              <a:t>	          tasks are executed</a:t>
            </a:r>
            <a:endParaRPr lang="en-GB" sz="1500" b="1" dirty="0"/>
          </a:p>
          <a:p>
            <a:pPr marL="0" indent="0">
              <a:buNone/>
            </a:pPr>
            <a:r>
              <a:rPr lang="en-GB" sz="1300" b="1" dirty="0"/>
              <a:t> </a:t>
            </a:r>
          </a:p>
        </p:txBody>
      </p:sp>
      <p:sp>
        <p:nvSpPr>
          <p:cNvPr id="2" name="Right Arrow 1"/>
          <p:cNvSpPr/>
          <p:nvPr/>
        </p:nvSpPr>
        <p:spPr bwMode="auto">
          <a:xfrm>
            <a:off x="3131840" y="2996952"/>
            <a:ext cx="288032" cy="216024"/>
          </a:xfrm>
          <a:prstGeom prst="rightArrow">
            <a:avLst/>
          </a:prstGeom>
          <a:solidFill>
            <a:schemeClr val="tx1"/>
          </a:solidFill>
          <a:ln>
            <a:noFill/>
          </a:ln>
          <a:effectLst/>
          <a:ex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GB" sz="1200" b="0" i="0" u="none" strike="noStrike" cap="none" normalizeH="0" baseline="0" smtClean="0">
              <a:ln>
                <a:noFill/>
              </a:ln>
              <a:solidFill>
                <a:srgbClr val="0F5494"/>
              </a:solidFill>
              <a:effectLst/>
              <a:latin typeface="Verdana" pitchFamily="34" charset="0"/>
            </a:endParaRPr>
          </a:p>
        </p:txBody>
      </p:sp>
      <p:sp>
        <p:nvSpPr>
          <p:cNvPr id="5" name="Right Arrow 4"/>
          <p:cNvSpPr/>
          <p:nvPr/>
        </p:nvSpPr>
        <p:spPr bwMode="auto">
          <a:xfrm>
            <a:off x="1691680" y="5661248"/>
            <a:ext cx="288032" cy="216024"/>
          </a:xfrm>
          <a:prstGeom prst="rightArrow">
            <a:avLst/>
          </a:prstGeom>
          <a:solidFill>
            <a:schemeClr val="tx1"/>
          </a:solidFill>
          <a:ln>
            <a:noFill/>
          </a:ln>
          <a:effectLst/>
          <a:ex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GB" sz="1200" b="0" i="0" u="none" strike="noStrike" cap="none" normalizeH="0" baseline="0" smtClean="0">
              <a:ln>
                <a:noFill/>
              </a:ln>
              <a:solidFill>
                <a:srgbClr val="0F5494"/>
              </a:solidFill>
              <a:effectLst/>
              <a:latin typeface="Verdana" pitchFamily="34" charset="0"/>
            </a:endParaRPr>
          </a:p>
        </p:txBody>
      </p:sp>
      <p:sp>
        <p:nvSpPr>
          <p:cNvPr id="3" name="Slide Number Placeholder 2"/>
          <p:cNvSpPr>
            <a:spLocks noGrp="1"/>
          </p:cNvSpPr>
          <p:nvPr>
            <p:ph type="sldNum" sz="quarter" idx="12"/>
          </p:nvPr>
        </p:nvSpPr>
        <p:spPr/>
        <p:txBody>
          <a:bodyPr/>
          <a:lstStyle/>
          <a:p>
            <a:fld id="{14F0E55B-1EBF-4C63-9883-404455EB20A7}" type="slidenum">
              <a:rPr lang="en-GB" altLang="en-US" smtClean="0"/>
              <a:pPr/>
              <a:t>30</a:t>
            </a:fld>
            <a:endParaRPr lang="en-GB" altLang="en-US"/>
          </a:p>
        </p:txBody>
      </p:sp>
      <p:sp>
        <p:nvSpPr>
          <p:cNvPr id="7" name="Right Arrow 4"/>
          <p:cNvSpPr/>
          <p:nvPr/>
        </p:nvSpPr>
        <p:spPr bwMode="auto">
          <a:xfrm>
            <a:off x="2195736" y="5085184"/>
            <a:ext cx="288032" cy="216024"/>
          </a:xfrm>
          <a:prstGeom prst="rightArrow">
            <a:avLst/>
          </a:prstGeom>
          <a:solidFill>
            <a:schemeClr val="tx1"/>
          </a:solidFill>
          <a:ln>
            <a:noFill/>
          </a:ln>
          <a:effectLst/>
          <a:ex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GB" sz="1200" b="0" i="0" u="none" strike="noStrike" cap="none" normalizeH="0" baseline="0" smtClean="0">
              <a:ln>
                <a:noFill/>
              </a:ln>
              <a:solidFill>
                <a:srgbClr val="0F5494"/>
              </a:solidFill>
              <a:effectLst/>
              <a:latin typeface="Verdana" pitchFamily="34" charset="0"/>
            </a:endParaRPr>
          </a:p>
        </p:txBody>
      </p:sp>
    </p:spTree>
    <p:extLst>
      <p:ext uri="{BB962C8B-B14F-4D97-AF65-F5344CB8AC3E}">
        <p14:creationId xmlns:p14="http://schemas.microsoft.com/office/powerpoint/2010/main" val="323762362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a:xfrm>
            <a:off x="395288" y="1339851"/>
            <a:ext cx="8229600" cy="504974"/>
          </a:xfrm>
        </p:spPr>
        <p:txBody>
          <a:bodyPr/>
          <a:lstStyle/>
          <a:p>
            <a:pPr algn="ctr"/>
            <a:r>
              <a:rPr lang="fr-BE" dirty="0" smtClean="0"/>
              <a:t/>
            </a:r>
            <a:br>
              <a:rPr lang="fr-BE" dirty="0" smtClean="0"/>
            </a:br>
            <a:r>
              <a:rPr lang="en-GB" sz="3200" dirty="0" smtClean="0"/>
              <a:t> </a:t>
            </a:r>
            <a:br>
              <a:rPr lang="en-GB" sz="3200" dirty="0" smtClean="0"/>
            </a:br>
            <a:r>
              <a:rPr lang="en-GB" sz="2300" i="1" kern="1200" dirty="0" smtClean="0">
                <a:solidFill>
                  <a:schemeClr val="accent5">
                    <a:lumMod val="75000"/>
                  </a:schemeClr>
                </a:solidFill>
              </a:rPr>
              <a:t> </a:t>
            </a:r>
            <a:r>
              <a:rPr lang="en-GB" sz="2300" dirty="0" smtClean="0">
                <a:solidFill>
                  <a:srgbClr val="FF0000"/>
                </a:solidFill>
              </a:rPr>
              <a:t>Staff Costs </a:t>
            </a:r>
            <a:r>
              <a:rPr lang="en-GB" sz="2300" dirty="0">
                <a:solidFill>
                  <a:srgbClr val="FF0000"/>
                </a:solidFill>
              </a:rPr>
              <a:t/>
            </a:r>
            <a:br>
              <a:rPr lang="en-GB" sz="2300" dirty="0">
                <a:solidFill>
                  <a:srgbClr val="FF0000"/>
                </a:solidFill>
              </a:rPr>
            </a:br>
            <a:r>
              <a:rPr lang="en-GB" altLang="en-US" sz="2300" dirty="0">
                <a:solidFill>
                  <a:srgbClr val="FF0000"/>
                </a:solidFill>
              </a:rPr>
              <a:t/>
            </a:r>
            <a:br>
              <a:rPr lang="en-GB" altLang="en-US" sz="2300" dirty="0">
                <a:solidFill>
                  <a:srgbClr val="FF0000"/>
                </a:solidFill>
              </a:rPr>
            </a:br>
            <a:r>
              <a:rPr lang="en-GB" dirty="0" smtClean="0"/>
              <a:t/>
            </a:r>
            <a:br>
              <a:rPr lang="en-GB" dirty="0" smtClean="0"/>
            </a:br>
            <a:endParaRPr lang="en-US" altLang="en-US" dirty="0"/>
          </a:p>
        </p:txBody>
      </p:sp>
      <p:sp>
        <p:nvSpPr>
          <p:cNvPr id="83971" name="Rectangle 3"/>
          <p:cNvSpPr>
            <a:spLocks noGrp="1" noChangeArrowheads="1"/>
          </p:cNvSpPr>
          <p:nvPr>
            <p:ph type="body" idx="1"/>
          </p:nvPr>
        </p:nvSpPr>
        <p:spPr>
          <a:xfrm>
            <a:off x="457200" y="1772816"/>
            <a:ext cx="8229600" cy="4680519"/>
          </a:xfrm>
        </p:spPr>
        <p:txBody>
          <a:bodyPr/>
          <a:lstStyle/>
          <a:p>
            <a:pPr marL="0" indent="0">
              <a:buNone/>
            </a:pPr>
            <a:r>
              <a:rPr lang="en-GB" sz="1500" dirty="0" smtClean="0"/>
              <a:t>Example: a </a:t>
            </a:r>
            <a:r>
              <a:rPr lang="en-GB" sz="1500" dirty="0"/>
              <a:t>staff employed in Lithuania performing </a:t>
            </a:r>
            <a:r>
              <a:rPr lang="en-GB" sz="1500" dirty="0" smtClean="0"/>
              <a:t>teaching </a:t>
            </a:r>
            <a:r>
              <a:rPr lang="en-GB" sz="1500" dirty="0"/>
              <a:t>activity for 3 days </a:t>
            </a:r>
            <a:endParaRPr lang="en-GB" sz="1500" dirty="0" smtClean="0"/>
          </a:p>
          <a:p>
            <a:pPr marL="0" indent="0">
              <a:buNone/>
            </a:pPr>
            <a:r>
              <a:rPr lang="en-GB" sz="1500" dirty="0" smtClean="0"/>
              <a:t>       222 Euro (3 </a:t>
            </a:r>
            <a:r>
              <a:rPr lang="en-GB" sz="1500" dirty="0"/>
              <a:t>unit costs of 74 </a:t>
            </a:r>
            <a:r>
              <a:rPr lang="en-GB" sz="1500" dirty="0" smtClean="0"/>
              <a:t>Euro each)</a:t>
            </a:r>
          </a:p>
          <a:p>
            <a:endParaRPr lang="en-GB" sz="1500" dirty="0"/>
          </a:p>
          <a:p>
            <a:pPr marL="0" indent="0">
              <a:buNone/>
            </a:pPr>
            <a:r>
              <a:rPr lang="en-GB" sz="1500" dirty="0"/>
              <a:t> </a:t>
            </a:r>
          </a:p>
          <a:p>
            <a:pPr marL="0" indent="0">
              <a:buNone/>
            </a:pPr>
            <a:r>
              <a:rPr lang="en-GB" sz="1500" b="1" u="sng" dirty="0" smtClean="0"/>
              <a:t>Calculation </a:t>
            </a:r>
            <a:r>
              <a:rPr lang="en-GB" sz="1500" b="1" u="sng" dirty="0"/>
              <a:t>of </a:t>
            </a:r>
            <a:r>
              <a:rPr lang="en-GB" sz="1500" b="1" u="sng" dirty="0" smtClean="0"/>
              <a:t>grant: </a:t>
            </a:r>
          </a:p>
          <a:p>
            <a:endParaRPr lang="en-GB" sz="1500" b="1" u="sng" dirty="0" smtClean="0"/>
          </a:p>
          <a:p>
            <a:pPr lvl="1" algn="just"/>
            <a:r>
              <a:rPr lang="en-GB" sz="1300" b="1" dirty="0" smtClean="0"/>
              <a:t>based on application </a:t>
            </a:r>
            <a:r>
              <a:rPr lang="en-GB" sz="1300" b="1" dirty="0"/>
              <a:t>of </a:t>
            </a:r>
            <a:r>
              <a:rPr lang="en-GB" sz="1300" b="1" dirty="0" smtClean="0"/>
              <a:t>unit costs and independent </a:t>
            </a:r>
            <a:r>
              <a:rPr lang="en-GB" sz="1300" b="1" dirty="0"/>
              <a:t>from </a:t>
            </a:r>
            <a:r>
              <a:rPr lang="en-GB" sz="1300" b="1" dirty="0" smtClean="0"/>
              <a:t>actual remuneration (defined in </a:t>
            </a:r>
            <a:r>
              <a:rPr lang="en-GB" sz="1300" b="1" dirty="0"/>
              <a:t>the Partnership </a:t>
            </a:r>
            <a:r>
              <a:rPr lang="en-GB" sz="1300" b="1" dirty="0" smtClean="0"/>
              <a:t>Agreement)</a:t>
            </a:r>
            <a:endParaRPr lang="en-GB" sz="1300" b="1" dirty="0"/>
          </a:p>
          <a:p>
            <a:pPr lvl="1" algn="just"/>
            <a:r>
              <a:rPr lang="en-GB" sz="1300" b="1" dirty="0" smtClean="0"/>
              <a:t>obtained by </a:t>
            </a:r>
            <a:r>
              <a:rPr lang="en-GB" sz="1300" b="1" dirty="0"/>
              <a:t>multiplying </a:t>
            </a:r>
            <a:r>
              <a:rPr lang="en-GB" sz="1300" b="1" dirty="0" smtClean="0"/>
              <a:t>unit </a:t>
            </a:r>
            <a:r>
              <a:rPr lang="en-GB" sz="1300" b="1" dirty="0"/>
              <a:t>cost (corresponding </a:t>
            </a:r>
            <a:r>
              <a:rPr lang="en-GB" sz="1300" b="1" dirty="0" smtClean="0"/>
              <a:t>to category </a:t>
            </a:r>
            <a:r>
              <a:rPr lang="en-GB" sz="1300" b="1" dirty="0"/>
              <a:t>of country and staff) by </a:t>
            </a:r>
            <a:r>
              <a:rPr lang="en-GB" sz="1300" b="1" dirty="0" smtClean="0"/>
              <a:t>number of working </a:t>
            </a:r>
            <a:r>
              <a:rPr lang="en-GB" sz="1300" b="1" dirty="0"/>
              <a:t>days spent on </a:t>
            </a:r>
            <a:r>
              <a:rPr lang="en-GB" sz="1300" b="1" dirty="0" smtClean="0"/>
              <a:t>the </a:t>
            </a:r>
            <a:r>
              <a:rPr lang="en-GB" sz="1300" b="1" dirty="0"/>
              <a:t>project per staff </a:t>
            </a:r>
            <a:r>
              <a:rPr lang="en-GB" sz="1300" b="1" dirty="0" smtClean="0"/>
              <a:t>member</a:t>
            </a:r>
          </a:p>
          <a:p>
            <a:pPr marL="57150" indent="0">
              <a:buNone/>
            </a:pPr>
            <a:endParaRPr lang="en-GB" sz="1600" b="1" dirty="0" smtClean="0"/>
          </a:p>
          <a:p>
            <a:pPr marL="57150" indent="0">
              <a:buNone/>
            </a:pPr>
            <a:r>
              <a:rPr lang="en-GB" sz="1600" b="1" dirty="0" smtClean="0">
                <a:solidFill>
                  <a:srgbClr val="FF0000"/>
                </a:solidFill>
              </a:rPr>
              <a:t>One </a:t>
            </a:r>
            <a:r>
              <a:rPr lang="en-GB" sz="1600" b="1" dirty="0">
                <a:solidFill>
                  <a:srgbClr val="FF0000"/>
                </a:solidFill>
              </a:rPr>
              <a:t>working day </a:t>
            </a:r>
            <a:r>
              <a:rPr lang="en-GB" sz="1600" b="1" dirty="0" smtClean="0">
                <a:solidFill>
                  <a:srgbClr val="FF0000"/>
                </a:solidFill>
              </a:rPr>
              <a:t>defined </a:t>
            </a:r>
            <a:r>
              <a:rPr lang="en-GB" sz="1600" b="1" dirty="0">
                <a:solidFill>
                  <a:srgbClr val="FF0000"/>
                </a:solidFill>
              </a:rPr>
              <a:t>according to </a:t>
            </a:r>
            <a:r>
              <a:rPr lang="en-GB" sz="1600" b="1" dirty="0" smtClean="0">
                <a:solidFill>
                  <a:srgbClr val="FF0000"/>
                </a:solidFill>
              </a:rPr>
              <a:t>applicable </a:t>
            </a:r>
            <a:r>
              <a:rPr lang="en-GB" sz="1600" b="1" dirty="0">
                <a:solidFill>
                  <a:srgbClr val="FF0000"/>
                </a:solidFill>
              </a:rPr>
              <a:t>national </a:t>
            </a:r>
            <a:r>
              <a:rPr lang="en-GB" sz="1600" b="1" dirty="0" smtClean="0">
                <a:solidFill>
                  <a:srgbClr val="FF0000"/>
                </a:solidFill>
              </a:rPr>
              <a:t>legislation/ institutional practice.</a:t>
            </a:r>
          </a:p>
          <a:p>
            <a:pPr marL="457200" lvl="1" indent="0">
              <a:buNone/>
            </a:pPr>
            <a:endParaRPr lang="en-GB" sz="1600" b="1" dirty="0">
              <a:solidFill>
                <a:srgbClr val="FF0000"/>
              </a:solidFill>
            </a:endParaRPr>
          </a:p>
          <a:p>
            <a:pPr marL="0" indent="0">
              <a:buNone/>
            </a:pPr>
            <a:r>
              <a:rPr lang="en-GB" sz="1600" b="1" dirty="0">
                <a:solidFill>
                  <a:srgbClr val="FF0000"/>
                </a:solidFill>
              </a:rPr>
              <a:t>Declared working days per individual </a:t>
            </a:r>
            <a:r>
              <a:rPr lang="en-GB" sz="1600" b="1" dirty="0" smtClean="0">
                <a:solidFill>
                  <a:srgbClr val="FF0000"/>
                </a:solidFill>
              </a:rPr>
              <a:t>may </a:t>
            </a:r>
            <a:r>
              <a:rPr lang="en-GB" sz="1600" b="1" dirty="0">
                <a:solidFill>
                  <a:srgbClr val="FF0000"/>
                </a:solidFill>
              </a:rPr>
              <a:t>not exceed 20 days per month or 240 days per year</a:t>
            </a:r>
          </a:p>
          <a:p>
            <a:pPr marL="0" indent="0">
              <a:buNone/>
            </a:pPr>
            <a:r>
              <a:rPr lang="en-GB" sz="1500" dirty="0"/>
              <a:t> </a:t>
            </a:r>
          </a:p>
          <a:p>
            <a:endParaRPr lang="en-GB" sz="2000" dirty="0"/>
          </a:p>
          <a:p>
            <a:endParaRPr lang="en-GB" sz="1600" dirty="0"/>
          </a:p>
        </p:txBody>
      </p:sp>
      <p:sp>
        <p:nvSpPr>
          <p:cNvPr id="2" name="Slide Number Placeholder 1"/>
          <p:cNvSpPr>
            <a:spLocks noGrp="1"/>
          </p:cNvSpPr>
          <p:nvPr>
            <p:ph type="sldNum" sz="quarter" idx="12"/>
          </p:nvPr>
        </p:nvSpPr>
        <p:spPr/>
        <p:txBody>
          <a:bodyPr/>
          <a:lstStyle/>
          <a:p>
            <a:fld id="{14F0E55B-1EBF-4C63-9883-404455EB20A7}" type="slidenum">
              <a:rPr lang="en-GB" altLang="en-US" smtClean="0"/>
              <a:pPr/>
              <a:t>31</a:t>
            </a:fld>
            <a:endParaRPr lang="en-GB" altLang="en-US"/>
          </a:p>
        </p:txBody>
      </p:sp>
      <p:sp>
        <p:nvSpPr>
          <p:cNvPr id="5" name="Right Arrow 4"/>
          <p:cNvSpPr/>
          <p:nvPr/>
        </p:nvSpPr>
        <p:spPr bwMode="auto">
          <a:xfrm>
            <a:off x="628573" y="2132856"/>
            <a:ext cx="288032" cy="216024"/>
          </a:xfrm>
          <a:prstGeom prst="rightArrow">
            <a:avLst/>
          </a:prstGeom>
          <a:solidFill>
            <a:schemeClr val="tx1"/>
          </a:solidFill>
          <a:ln>
            <a:noFill/>
          </a:ln>
          <a:effectLst/>
          <a:ex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GB" sz="1200" b="0" i="0" u="none" strike="noStrike" cap="none" normalizeH="0" baseline="0" smtClean="0">
              <a:ln>
                <a:noFill/>
              </a:ln>
              <a:solidFill>
                <a:srgbClr val="0F5494"/>
              </a:solidFill>
              <a:effectLst/>
              <a:latin typeface="Verdana" pitchFamily="34" charset="0"/>
            </a:endParaRPr>
          </a:p>
        </p:txBody>
      </p:sp>
    </p:spTree>
    <p:extLst>
      <p:ext uri="{BB962C8B-B14F-4D97-AF65-F5344CB8AC3E}">
        <p14:creationId xmlns:p14="http://schemas.microsoft.com/office/powerpoint/2010/main" val="195467703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a:xfrm>
            <a:off x="395288" y="1412776"/>
            <a:ext cx="8229600" cy="648072"/>
          </a:xfrm>
        </p:spPr>
        <p:txBody>
          <a:bodyPr/>
          <a:lstStyle/>
          <a:p>
            <a:pPr algn="ctr"/>
            <a:r>
              <a:rPr lang="fr-BE" dirty="0" smtClean="0"/>
              <a:t/>
            </a:r>
            <a:br>
              <a:rPr lang="fr-BE" dirty="0" smtClean="0"/>
            </a:br>
            <a:r>
              <a:rPr lang="en-GB" sz="3200" dirty="0" smtClean="0"/>
              <a:t> </a:t>
            </a:r>
            <a:br>
              <a:rPr lang="en-GB" sz="3200" dirty="0" smtClean="0"/>
            </a:br>
            <a:r>
              <a:rPr lang="en-GB" sz="3200" dirty="0" smtClean="0"/>
              <a:t/>
            </a:r>
            <a:br>
              <a:rPr lang="en-GB" sz="3200" dirty="0" smtClean="0"/>
            </a:br>
            <a:r>
              <a:rPr lang="en-GB" sz="2300" i="1" kern="1200" dirty="0" smtClean="0">
                <a:solidFill>
                  <a:schemeClr val="accent5">
                    <a:lumMod val="75000"/>
                  </a:schemeClr>
                </a:solidFill>
              </a:rPr>
              <a:t/>
            </a:r>
            <a:br>
              <a:rPr lang="en-GB" sz="2300" i="1" kern="1200" dirty="0" smtClean="0">
                <a:solidFill>
                  <a:schemeClr val="accent5">
                    <a:lumMod val="75000"/>
                  </a:schemeClr>
                </a:solidFill>
              </a:rPr>
            </a:br>
            <a:r>
              <a:rPr lang="en-GB" sz="2300" dirty="0" smtClean="0">
                <a:solidFill>
                  <a:srgbClr val="FF0000"/>
                </a:solidFill>
              </a:rPr>
              <a:t>Staff Costs - Supporting </a:t>
            </a:r>
            <a:r>
              <a:rPr lang="en-GB" sz="2300" dirty="0">
                <a:solidFill>
                  <a:srgbClr val="FF0000"/>
                </a:solidFill>
              </a:rPr>
              <a:t>Documents </a:t>
            </a:r>
            <a:br>
              <a:rPr lang="en-GB" sz="2300" dirty="0">
                <a:solidFill>
                  <a:srgbClr val="FF0000"/>
                </a:solidFill>
              </a:rPr>
            </a:br>
            <a:r>
              <a:rPr lang="en-GB" sz="2300" dirty="0" smtClean="0">
                <a:solidFill>
                  <a:srgbClr val="FF0000"/>
                </a:solidFill>
              </a:rPr>
              <a:t> </a:t>
            </a:r>
            <a:r>
              <a:rPr lang="en-GB" sz="2300" dirty="0">
                <a:solidFill>
                  <a:srgbClr val="FF0000"/>
                </a:solidFill>
              </a:rPr>
              <a:t/>
            </a:r>
            <a:br>
              <a:rPr lang="en-GB" sz="2300" dirty="0">
                <a:solidFill>
                  <a:srgbClr val="FF0000"/>
                </a:solidFill>
              </a:rPr>
            </a:br>
            <a:r>
              <a:rPr lang="en-GB" altLang="en-US" sz="2300" dirty="0">
                <a:solidFill>
                  <a:srgbClr val="FF0000"/>
                </a:solidFill>
              </a:rPr>
              <a:t/>
            </a:r>
            <a:br>
              <a:rPr lang="en-GB" altLang="en-US" sz="2300" dirty="0">
                <a:solidFill>
                  <a:srgbClr val="FF0000"/>
                </a:solidFill>
              </a:rPr>
            </a:br>
            <a:r>
              <a:rPr lang="en-GB" dirty="0" smtClean="0"/>
              <a:t/>
            </a:r>
            <a:br>
              <a:rPr lang="en-GB" dirty="0" smtClean="0"/>
            </a:br>
            <a:endParaRPr lang="en-US" altLang="en-US" dirty="0"/>
          </a:p>
        </p:txBody>
      </p:sp>
      <p:sp>
        <p:nvSpPr>
          <p:cNvPr id="83971" name="Rectangle 3"/>
          <p:cNvSpPr>
            <a:spLocks noGrp="1" noChangeArrowheads="1"/>
          </p:cNvSpPr>
          <p:nvPr>
            <p:ph type="body" idx="1"/>
          </p:nvPr>
        </p:nvSpPr>
        <p:spPr>
          <a:xfrm>
            <a:off x="457200" y="2204865"/>
            <a:ext cx="8229600" cy="4392487"/>
          </a:xfrm>
        </p:spPr>
        <p:txBody>
          <a:bodyPr/>
          <a:lstStyle/>
          <a:p>
            <a:pPr marL="0" indent="0" algn="just">
              <a:buNone/>
            </a:pPr>
            <a:r>
              <a:rPr lang="en-GB" sz="1500" b="1" dirty="0" smtClean="0"/>
              <a:t>To keep </a:t>
            </a:r>
            <a:r>
              <a:rPr lang="en-GB" sz="1500" b="1" dirty="0"/>
              <a:t>with project accounts </a:t>
            </a:r>
            <a:r>
              <a:rPr lang="en-GB" sz="1500" b="1" dirty="0" smtClean="0"/>
              <a:t>(requested </a:t>
            </a:r>
            <a:r>
              <a:rPr lang="en-GB" sz="1500" b="1" dirty="0"/>
              <a:t>in case of </a:t>
            </a:r>
            <a:r>
              <a:rPr lang="en-GB" sz="1500" b="1" dirty="0" smtClean="0"/>
              <a:t>financial check):</a:t>
            </a:r>
          </a:p>
          <a:p>
            <a:pPr marL="0" indent="0" algn="just">
              <a:buNone/>
            </a:pPr>
            <a:endParaRPr lang="en-GB" sz="1500" b="1" dirty="0"/>
          </a:p>
          <a:p>
            <a:pPr lvl="1"/>
            <a:r>
              <a:rPr lang="en-GB" sz="1300" b="1" cap="small" dirty="0" smtClean="0"/>
              <a:t>Staff </a:t>
            </a:r>
            <a:r>
              <a:rPr lang="en-GB" sz="1300" b="1" cap="small" dirty="0"/>
              <a:t>Convention </a:t>
            </a:r>
            <a:r>
              <a:rPr lang="en-GB" sz="1300" dirty="0" smtClean="0"/>
              <a:t>for </a:t>
            </a:r>
            <a:r>
              <a:rPr lang="en-GB" sz="1300" dirty="0"/>
              <a:t>each person employed </a:t>
            </a:r>
            <a:endParaRPr lang="en-GB" sz="1300" dirty="0" smtClean="0"/>
          </a:p>
          <a:p>
            <a:pPr lvl="1"/>
            <a:r>
              <a:rPr lang="en-GB" sz="1300" b="1" cap="small" dirty="0" smtClean="0"/>
              <a:t>Time-sheets</a:t>
            </a:r>
            <a:r>
              <a:rPr lang="en-GB" sz="1300" cap="small" dirty="0" smtClean="0"/>
              <a:t> </a:t>
            </a:r>
            <a:r>
              <a:rPr lang="en-GB" sz="1300" dirty="0" smtClean="0"/>
              <a:t>(attached </a:t>
            </a:r>
            <a:r>
              <a:rPr lang="en-GB" sz="1300" dirty="0"/>
              <a:t>to each staff </a:t>
            </a:r>
            <a:r>
              <a:rPr lang="en-GB" sz="1300" dirty="0" smtClean="0"/>
              <a:t>convention), indicating number </a:t>
            </a:r>
            <a:r>
              <a:rPr lang="en-GB" sz="1300" dirty="0"/>
              <a:t>of days worked for </a:t>
            </a:r>
            <a:r>
              <a:rPr lang="en-GB" sz="1300" dirty="0" smtClean="0"/>
              <a:t>corresponding month/year, description </a:t>
            </a:r>
            <a:r>
              <a:rPr lang="en-GB" sz="1300" dirty="0"/>
              <a:t>of </a:t>
            </a:r>
            <a:r>
              <a:rPr lang="en-GB" sz="1300" dirty="0" smtClean="0"/>
              <a:t>tasks , outputs produced </a:t>
            </a:r>
            <a:r>
              <a:rPr lang="en-GB" sz="1300" dirty="0"/>
              <a:t>and </a:t>
            </a:r>
            <a:r>
              <a:rPr lang="en-GB" sz="1300" dirty="0" smtClean="0"/>
              <a:t>related </a:t>
            </a:r>
            <a:r>
              <a:rPr lang="en-GB" sz="1300" dirty="0"/>
              <a:t>work </a:t>
            </a:r>
            <a:r>
              <a:rPr lang="en-GB" sz="1300" dirty="0" smtClean="0"/>
              <a:t>package</a:t>
            </a:r>
            <a:endParaRPr lang="en-GB" sz="1300" dirty="0"/>
          </a:p>
          <a:p>
            <a:pPr lvl="1"/>
            <a:r>
              <a:rPr lang="en-GB" sz="1300" b="1" cap="small" dirty="0"/>
              <a:t>Any </a:t>
            </a:r>
            <a:r>
              <a:rPr lang="en-GB" sz="1300" b="1" cap="small" dirty="0" smtClean="0"/>
              <a:t>evidence </a:t>
            </a:r>
            <a:r>
              <a:rPr lang="en-GB" sz="1300" dirty="0" smtClean="0"/>
              <a:t>allowing t</a:t>
            </a:r>
            <a:r>
              <a:rPr lang="en-GB" sz="1300" b="1" dirty="0" smtClean="0"/>
              <a:t>o </a:t>
            </a:r>
            <a:r>
              <a:rPr lang="en-GB" sz="1300" b="1" dirty="0"/>
              <a:t>verify that </a:t>
            </a:r>
            <a:r>
              <a:rPr lang="en-GB" sz="1300" b="1" dirty="0" smtClean="0"/>
              <a:t>declared </a:t>
            </a:r>
            <a:r>
              <a:rPr lang="en-GB" sz="1300" b="1" dirty="0"/>
              <a:t>workloads correspond to actual activities/outputs </a:t>
            </a:r>
            <a:r>
              <a:rPr lang="en-GB" sz="1300" dirty="0"/>
              <a:t>(e.g. attendance lists for lectures given, tangible outputs / products, </a:t>
            </a:r>
            <a:r>
              <a:rPr lang="en-GB" sz="1300" dirty="0" smtClean="0"/>
              <a:t>salary slips, etc.)</a:t>
            </a:r>
          </a:p>
          <a:p>
            <a:pPr lvl="1"/>
            <a:r>
              <a:rPr lang="en-GB" sz="1300" cap="small" dirty="0" smtClean="0"/>
              <a:t>Employment contract</a:t>
            </a:r>
          </a:p>
          <a:p>
            <a:pPr marL="457200" lvl="1" indent="0">
              <a:buNone/>
            </a:pPr>
            <a:endParaRPr lang="en-GB" sz="1300" cap="small" dirty="0" smtClean="0"/>
          </a:p>
          <a:p>
            <a:endParaRPr lang="en-GB" sz="1500" dirty="0"/>
          </a:p>
          <a:p>
            <a:pPr marL="0" indent="0" algn="just">
              <a:buNone/>
            </a:pPr>
            <a:r>
              <a:rPr lang="en-GB" sz="1500" b="1" dirty="0"/>
              <a:t>To </a:t>
            </a:r>
            <a:r>
              <a:rPr lang="en-GB" sz="1500" b="1" dirty="0" smtClean="0"/>
              <a:t>send </a:t>
            </a:r>
            <a:r>
              <a:rPr lang="en-GB" sz="1500" b="1" dirty="0"/>
              <a:t>with </a:t>
            </a:r>
            <a:r>
              <a:rPr lang="en-GB" sz="1500" b="1" dirty="0" smtClean="0"/>
              <a:t>Final </a:t>
            </a:r>
            <a:r>
              <a:rPr lang="en-GB" sz="1500" b="1" dirty="0"/>
              <a:t>Financial statement</a:t>
            </a:r>
            <a:r>
              <a:rPr lang="en-GB" sz="1500" b="1" dirty="0" smtClean="0"/>
              <a:t>:</a:t>
            </a:r>
          </a:p>
          <a:p>
            <a:pPr marL="0" indent="0" algn="just">
              <a:buNone/>
            </a:pPr>
            <a:endParaRPr lang="en-GB" sz="1500" b="1" dirty="0"/>
          </a:p>
          <a:p>
            <a:pPr marL="457200" lvl="1" indent="0">
              <a:buNone/>
            </a:pPr>
            <a:r>
              <a:rPr lang="en-GB" sz="1300" dirty="0" smtClean="0"/>
              <a:t>Any </a:t>
            </a:r>
            <a:r>
              <a:rPr lang="en-GB" sz="1300" b="1" dirty="0"/>
              <a:t>prior authorisation </a:t>
            </a:r>
            <a:r>
              <a:rPr lang="en-GB" sz="1300" dirty="0"/>
              <a:t>from the Agency</a:t>
            </a:r>
          </a:p>
          <a:p>
            <a:pPr marL="0" indent="0">
              <a:buNone/>
            </a:pPr>
            <a:r>
              <a:rPr lang="en-GB" sz="1600" dirty="0"/>
              <a:t> </a:t>
            </a:r>
          </a:p>
        </p:txBody>
      </p:sp>
      <p:sp>
        <p:nvSpPr>
          <p:cNvPr id="2" name="Slide Number Placeholder 1"/>
          <p:cNvSpPr>
            <a:spLocks noGrp="1"/>
          </p:cNvSpPr>
          <p:nvPr>
            <p:ph type="sldNum" sz="quarter" idx="12"/>
          </p:nvPr>
        </p:nvSpPr>
        <p:spPr/>
        <p:txBody>
          <a:bodyPr/>
          <a:lstStyle/>
          <a:p>
            <a:fld id="{14F0E55B-1EBF-4C63-9883-404455EB20A7}" type="slidenum">
              <a:rPr lang="en-GB" altLang="en-US" smtClean="0"/>
              <a:pPr/>
              <a:t>32</a:t>
            </a:fld>
            <a:endParaRPr lang="en-GB" altLang="en-US"/>
          </a:p>
        </p:txBody>
      </p:sp>
    </p:spTree>
    <p:extLst>
      <p:ext uri="{BB962C8B-B14F-4D97-AF65-F5344CB8AC3E}">
        <p14:creationId xmlns:p14="http://schemas.microsoft.com/office/powerpoint/2010/main" val="180128506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a:xfrm>
            <a:off x="395536" y="1196752"/>
            <a:ext cx="8229600" cy="504974"/>
          </a:xfrm>
        </p:spPr>
        <p:txBody>
          <a:bodyPr/>
          <a:lstStyle/>
          <a:p>
            <a:pPr algn="ctr"/>
            <a:r>
              <a:rPr lang="fr-BE" dirty="0" smtClean="0"/>
              <a:t/>
            </a:r>
            <a:br>
              <a:rPr lang="fr-BE" dirty="0" smtClean="0"/>
            </a:br>
            <a:r>
              <a:rPr lang="en-GB" sz="3200" dirty="0" smtClean="0"/>
              <a:t> </a:t>
            </a:r>
            <a:br>
              <a:rPr lang="en-GB" sz="3200" dirty="0" smtClean="0"/>
            </a:br>
            <a:r>
              <a:rPr lang="en-GB" sz="3200" dirty="0" smtClean="0"/>
              <a:t/>
            </a:r>
            <a:br>
              <a:rPr lang="en-GB" sz="3200" dirty="0" smtClean="0"/>
            </a:br>
            <a:r>
              <a:rPr lang="en-GB" sz="2300" i="1" kern="1200" dirty="0" smtClean="0">
                <a:solidFill>
                  <a:schemeClr val="accent5">
                    <a:lumMod val="75000"/>
                  </a:schemeClr>
                </a:solidFill>
              </a:rPr>
              <a:t> </a:t>
            </a:r>
            <a:r>
              <a:rPr lang="en-GB" sz="2300" dirty="0" smtClean="0">
                <a:solidFill>
                  <a:srgbClr val="FF0000"/>
                </a:solidFill>
              </a:rPr>
              <a:t>Travel </a:t>
            </a:r>
            <a:r>
              <a:rPr lang="en-GB" sz="2300" dirty="0">
                <a:solidFill>
                  <a:srgbClr val="FF0000"/>
                </a:solidFill>
              </a:rPr>
              <a:t>costs and Costs of Stay</a:t>
            </a:r>
            <a:r>
              <a:rPr lang="en-GB" dirty="0"/>
              <a:t/>
            </a:r>
            <a:br>
              <a:rPr lang="en-GB" dirty="0"/>
            </a:br>
            <a:r>
              <a:rPr lang="en-GB" altLang="en-US" dirty="0" smtClean="0"/>
              <a:t/>
            </a:r>
            <a:br>
              <a:rPr lang="en-GB" altLang="en-US" dirty="0" smtClean="0"/>
            </a:br>
            <a:r>
              <a:rPr lang="en-GB" dirty="0" smtClean="0"/>
              <a:t/>
            </a:r>
            <a:br>
              <a:rPr lang="en-GB" dirty="0" smtClean="0"/>
            </a:br>
            <a:endParaRPr lang="en-US" altLang="en-US" dirty="0"/>
          </a:p>
        </p:txBody>
      </p:sp>
      <p:sp>
        <p:nvSpPr>
          <p:cNvPr id="83971" name="Rectangle 3"/>
          <p:cNvSpPr>
            <a:spLocks noGrp="1" noChangeArrowheads="1"/>
          </p:cNvSpPr>
          <p:nvPr>
            <p:ph type="body" idx="1"/>
          </p:nvPr>
        </p:nvSpPr>
        <p:spPr>
          <a:xfrm>
            <a:off x="457200" y="1700808"/>
            <a:ext cx="8229600" cy="4896544"/>
          </a:xfrm>
        </p:spPr>
        <p:txBody>
          <a:bodyPr/>
          <a:lstStyle/>
          <a:p>
            <a:pPr algn="ctr"/>
            <a:r>
              <a:rPr lang="en-GB" sz="1500" b="1" dirty="0" smtClean="0">
                <a:solidFill>
                  <a:srgbClr val="FF0000"/>
                </a:solidFill>
              </a:rPr>
              <a:t>Rules </a:t>
            </a:r>
            <a:r>
              <a:rPr lang="en-GB" sz="1500" b="1" dirty="0">
                <a:solidFill>
                  <a:srgbClr val="FF0000"/>
                </a:solidFill>
              </a:rPr>
              <a:t>for </a:t>
            </a:r>
            <a:r>
              <a:rPr lang="en-GB" sz="1500" b="1" dirty="0" smtClean="0">
                <a:solidFill>
                  <a:srgbClr val="FF0000"/>
                </a:solidFill>
              </a:rPr>
              <a:t>Special </a:t>
            </a:r>
            <a:r>
              <a:rPr lang="en-GB" sz="1500" b="1" dirty="0">
                <a:solidFill>
                  <a:srgbClr val="FF0000"/>
                </a:solidFill>
              </a:rPr>
              <a:t>Mobility Strand are defined in separate </a:t>
            </a:r>
            <a:r>
              <a:rPr lang="en-GB" sz="1500" b="1" dirty="0" smtClean="0">
                <a:solidFill>
                  <a:srgbClr val="FF0000"/>
                </a:solidFill>
              </a:rPr>
              <a:t>Guidelines</a:t>
            </a:r>
          </a:p>
          <a:p>
            <a:pPr algn="ctr"/>
            <a:endParaRPr lang="en-GB" sz="1500" b="1" dirty="0">
              <a:solidFill>
                <a:srgbClr val="FF0000"/>
              </a:solidFill>
            </a:endParaRPr>
          </a:p>
          <a:p>
            <a:pPr marL="457200" lvl="1" indent="0" algn="just">
              <a:buNone/>
            </a:pPr>
            <a:r>
              <a:rPr lang="en-GB" sz="1300" dirty="0" smtClean="0"/>
              <a:t>Staff/students </a:t>
            </a:r>
            <a:r>
              <a:rPr lang="en-GB" sz="1300" dirty="0"/>
              <a:t>participating in activities </a:t>
            </a:r>
            <a:r>
              <a:rPr lang="en-GB" sz="1300" dirty="0" smtClean="0"/>
              <a:t>related </a:t>
            </a:r>
            <a:r>
              <a:rPr lang="en-GB" sz="1300" dirty="0"/>
              <a:t>to the achievement of the </a:t>
            </a:r>
            <a:r>
              <a:rPr lang="en-GB" sz="1300" dirty="0" smtClean="0"/>
              <a:t>project </a:t>
            </a:r>
          </a:p>
          <a:p>
            <a:pPr marL="457200" lvl="1" indent="0" algn="just">
              <a:buNone/>
            </a:pPr>
            <a:r>
              <a:rPr lang="en-GB" sz="1300" dirty="0" smtClean="0"/>
              <a:t>Unit </a:t>
            </a:r>
            <a:r>
              <a:rPr lang="en-GB" sz="1300" dirty="0"/>
              <a:t>costs to </a:t>
            </a:r>
            <a:r>
              <a:rPr lang="en-GB" sz="1300" dirty="0" smtClean="0"/>
              <a:t>apply    3 </a:t>
            </a:r>
            <a:r>
              <a:rPr lang="en-GB" sz="1300" dirty="0"/>
              <a:t>variables: </a:t>
            </a:r>
            <a:r>
              <a:rPr lang="en-GB" sz="1300" dirty="0" smtClean="0"/>
              <a:t>travel </a:t>
            </a:r>
            <a:r>
              <a:rPr lang="en-GB" sz="1300" dirty="0"/>
              <a:t>distance (for travel costs</a:t>
            </a:r>
            <a:r>
              <a:rPr lang="en-GB" sz="1300" dirty="0" smtClean="0"/>
              <a:t>), duration for </a:t>
            </a:r>
            <a:r>
              <a:rPr lang="en-GB" sz="1300" dirty="0"/>
              <a:t>costs of </a:t>
            </a:r>
            <a:r>
              <a:rPr lang="en-GB" sz="1300" dirty="0" smtClean="0"/>
              <a:t>stay and type of participant</a:t>
            </a:r>
            <a:endParaRPr lang="en-GB" sz="1300" dirty="0"/>
          </a:p>
          <a:p>
            <a:pPr marL="457200" lvl="1" indent="0" algn="just">
              <a:spcBef>
                <a:spcPts val="0"/>
              </a:spcBef>
              <a:buNone/>
            </a:pPr>
            <a:endParaRPr lang="en-GB" sz="1300" b="1" i="1" kern="1200" dirty="0" smtClean="0">
              <a:solidFill>
                <a:srgbClr val="FF0000"/>
              </a:solidFill>
              <a:latin typeface="Arial" charset="0"/>
            </a:endParaRPr>
          </a:p>
          <a:p>
            <a:pPr marL="457200" lvl="1" indent="0" algn="just">
              <a:spcBef>
                <a:spcPts val="0"/>
              </a:spcBef>
              <a:buNone/>
            </a:pPr>
            <a:r>
              <a:rPr lang="en-GB" sz="1300" b="1" i="1" kern="1200" dirty="0" smtClean="0">
                <a:solidFill>
                  <a:srgbClr val="FF0000"/>
                </a:solidFill>
                <a:latin typeface="Arial" charset="0"/>
              </a:rPr>
              <a:t>Prior authorisation for </a:t>
            </a:r>
            <a:r>
              <a:rPr lang="en-GB" sz="1300" b="1" i="1" kern="1200" dirty="0">
                <a:solidFill>
                  <a:srgbClr val="FF0000"/>
                </a:solidFill>
                <a:latin typeface="Arial" charset="0"/>
              </a:rPr>
              <a:t>activities </a:t>
            </a:r>
            <a:r>
              <a:rPr lang="en-GB" sz="1300" b="1" i="1" kern="1200" dirty="0" smtClean="0">
                <a:solidFill>
                  <a:srgbClr val="FF0000"/>
                </a:solidFill>
                <a:latin typeface="Arial" charset="0"/>
              </a:rPr>
              <a:t>not </a:t>
            </a:r>
            <a:r>
              <a:rPr lang="en-GB" sz="1300" b="1" i="1" kern="1200" dirty="0">
                <a:solidFill>
                  <a:srgbClr val="FF0000"/>
                </a:solidFill>
                <a:latin typeface="Arial" charset="0"/>
              </a:rPr>
              <a:t>taking place in countries represented in the partnership</a:t>
            </a:r>
          </a:p>
          <a:p>
            <a:pPr marL="457200" lvl="1" indent="0">
              <a:spcBef>
                <a:spcPts val="0"/>
              </a:spcBef>
              <a:buNone/>
            </a:pPr>
            <a:r>
              <a:rPr lang="en-GB" sz="1300" b="1" i="1" kern="1200" dirty="0">
                <a:solidFill>
                  <a:srgbClr val="FF0000"/>
                </a:solidFill>
                <a:latin typeface="Arial" charset="0"/>
              </a:rPr>
              <a:t>Prior authorisation for activities not described in the </a:t>
            </a:r>
            <a:r>
              <a:rPr lang="en-GB" sz="1300" b="1" i="1" kern="1200" dirty="0" smtClean="0">
                <a:solidFill>
                  <a:srgbClr val="FF0000"/>
                </a:solidFill>
                <a:latin typeface="Arial" charset="0"/>
              </a:rPr>
              <a:t>Guidelines</a:t>
            </a:r>
          </a:p>
          <a:p>
            <a:pPr marL="457200" lvl="1" indent="0">
              <a:spcBef>
                <a:spcPts val="0"/>
              </a:spcBef>
              <a:buNone/>
            </a:pPr>
            <a:endParaRPr lang="en-GB" sz="1300" b="1" i="1" kern="1200" dirty="0">
              <a:solidFill>
                <a:srgbClr val="FF0000"/>
              </a:solidFill>
              <a:latin typeface="Arial" charset="0"/>
            </a:endParaRPr>
          </a:p>
          <a:p>
            <a:r>
              <a:rPr lang="en-GB" sz="1300" b="1" dirty="0" smtClean="0"/>
              <a:t>Who may benefit? </a:t>
            </a:r>
          </a:p>
          <a:p>
            <a:r>
              <a:rPr lang="en-GB" sz="1300" b="1" dirty="0" smtClean="0">
                <a:solidFill>
                  <a:srgbClr val="FF0000"/>
                </a:solidFill>
              </a:rPr>
              <a:t>Staff</a:t>
            </a:r>
            <a:endParaRPr lang="en-GB" sz="1300" b="1" dirty="0">
              <a:solidFill>
                <a:srgbClr val="FF0000"/>
              </a:solidFill>
            </a:endParaRPr>
          </a:p>
          <a:p>
            <a:pPr lvl="1" algn="just"/>
            <a:r>
              <a:rPr lang="en-GB" sz="1300" dirty="0" smtClean="0"/>
              <a:t>Under contract </a:t>
            </a:r>
            <a:r>
              <a:rPr lang="en-GB" sz="1300" dirty="0"/>
              <a:t>with </a:t>
            </a:r>
            <a:r>
              <a:rPr lang="en-GB" sz="1300" dirty="0" smtClean="0"/>
              <a:t>beneficiary </a:t>
            </a:r>
            <a:r>
              <a:rPr lang="en-GB" sz="1300" dirty="0"/>
              <a:t>institutions and involved in the </a:t>
            </a:r>
            <a:r>
              <a:rPr lang="en-GB" sz="1300" dirty="0" smtClean="0"/>
              <a:t>project</a:t>
            </a:r>
          </a:p>
          <a:p>
            <a:pPr lvl="1" algn="just"/>
            <a:r>
              <a:rPr lang="en-GB" sz="1300" dirty="0" smtClean="0"/>
              <a:t>Travels intended </a:t>
            </a:r>
            <a:r>
              <a:rPr lang="en-GB" sz="1300" dirty="0"/>
              <a:t>for </a:t>
            </a:r>
            <a:r>
              <a:rPr lang="en-GB" sz="1300" dirty="0" smtClean="0"/>
              <a:t>the activities listed in the Guidelines</a:t>
            </a:r>
          </a:p>
          <a:p>
            <a:pPr lvl="1" algn="just"/>
            <a:r>
              <a:rPr lang="en-GB" sz="1300" dirty="0" smtClean="0"/>
              <a:t>Duration: Max. 3 months</a:t>
            </a:r>
          </a:p>
          <a:p>
            <a:pPr marL="342900" lvl="1" indent="-342900">
              <a:buClr>
                <a:schemeClr val="bg1"/>
              </a:buClr>
            </a:pPr>
            <a:r>
              <a:rPr lang="en-GB" sz="1300" i="1" dirty="0" smtClean="0">
                <a:solidFill>
                  <a:srgbClr val="FF0000"/>
                </a:solidFill>
                <a:ea typeface="+mn-ea"/>
                <a:cs typeface="+mn-cs"/>
              </a:rPr>
              <a:t>Students</a:t>
            </a:r>
          </a:p>
          <a:p>
            <a:pPr lvl="1"/>
            <a:r>
              <a:rPr lang="en-GB" sz="1300" dirty="0" smtClean="0"/>
              <a:t>Registered </a:t>
            </a:r>
            <a:r>
              <a:rPr lang="en-GB" sz="1300" dirty="0"/>
              <a:t>in one of the beneficiary </a:t>
            </a:r>
            <a:r>
              <a:rPr lang="en-GB" sz="1300" dirty="0" smtClean="0"/>
              <a:t>institutions</a:t>
            </a:r>
          </a:p>
          <a:p>
            <a:pPr lvl="1"/>
            <a:r>
              <a:rPr lang="en-GB" sz="1300" dirty="0" smtClean="0"/>
              <a:t>Targeted </a:t>
            </a:r>
            <a:r>
              <a:rPr lang="en-GB" sz="1300" dirty="0"/>
              <a:t>mainly at Partner Country students and intended for </a:t>
            </a:r>
            <a:r>
              <a:rPr lang="en-GB" sz="1300" dirty="0" smtClean="0"/>
              <a:t>activities </a:t>
            </a:r>
            <a:r>
              <a:rPr lang="en-GB" sz="1300" dirty="0"/>
              <a:t>listed in the Guidelines </a:t>
            </a:r>
            <a:r>
              <a:rPr lang="en-GB" sz="1300" dirty="0" smtClean="0"/>
              <a:t>(</a:t>
            </a:r>
            <a:r>
              <a:rPr lang="en-GB" sz="1300" dirty="0"/>
              <a:t>overview table</a:t>
            </a:r>
            <a:r>
              <a:rPr lang="en-GB" sz="1300" dirty="0" smtClean="0"/>
              <a:t>)</a:t>
            </a:r>
          </a:p>
          <a:p>
            <a:pPr lvl="1"/>
            <a:r>
              <a:rPr lang="en-GB" sz="1300" dirty="0" smtClean="0"/>
              <a:t>Duration: Min. 2 weeks – Max. 2 months (Max. 1 week for short term activities linked to the management of the project)</a:t>
            </a:r>
          </a:p>
          <a:p>
            <a:pPr lvl="1"/>
            <a:endParaRPr lang="en-GB" sz="1300" dirty="0"/>
          </a:p>
          <a:p>
            <a:pPr marL="342900" lvl="1" indent="-342900">
              <a:buClr>
                <a:schemeClr val="bg1"/>
              </a:buClr>
            </a:pPr>
            <a:endParaRPr lang="en-GB" sz="1300" i="1" dirty="0">
              <a:ea typeface="+mn-ea"/>
              <a:cs typeface="+mn-cs"/>
            </a:endParaRPr>
          </a:p>
          <a:p>
            <a:pPr marL="457200" lvl="1" indent="0">
              <a:buNone/>
            </a:pPr>
            <a:endParaRPr lang="en-GB" sz="1300" dirty="0"/>
          </a:p>
        </p:txBody>
      </p:sp>
      <p:sp>
        <p:nvSpPr>
          <p:cNvPr id="4" name="Right Arrow 3"/>
          <p:cNvSpPr/>
          <p:nvPr/>
        </p:nvSpPr>
        <p:spPr bwMode="auto">
          <a:xfrm>
            <a:off x="2843808" y="2708920"/>
            <a:ext cx="216024" cy="216024"/>
          </a:xfrm>
          <a:prstGeom prst="rightArrow">
            <a:avLst/>
          </a:prstGeom>
          <a:solidFill>
            <a:schemeClr val="tx2"/>
          </a:solidFill>
          <a:ln>
            <a:noFill/>
          </a:ln>
          <a:effectLst/>
          <a:ex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GB" sz="1200" b="0" i="0" u="none" strike="noStrike" cap="none" normalizeH="0" baseline="0" smtClean="0">
              <a:ln>
                <a:noFill/>
              </a:ln>
              <a:solidFill>
                <a:srgbClr val="0F5494"/>
              </a:solidFill>
              <a:effectLst/>
              <a:latin typeface="Verdana" pitchFamily="34" charset="0"/>
            </a:endParaRPr>
          </a:p>
        </p:txBody>
      </p:sp>
      <p:sp>
        <p:nvSpPr>
          <p:cNvPr id="2" name="Slide Number Placeholder 1"/>
          <p:cNvSpPr>
            <a:spLocks noGrp="1"/>
          </p:cNvSpPr>
          <p:nvPr>
            <p:ph type="sldNum" sz="quarter" idx="12"/>
          </p:nvPr>
        </p:nvSpPr>
        <p:spPr/>
        <p:txBody>
          <a:bodyPr/>
          <a:lstStyle/>
          <a:p>
            <a:fld id="{14F0E55B-1EBF-4C63-9883-404455EB20A7}" type="slidenum">
              <a:rPr lang="en-GB" altLang="en-US" smtClean="0"/>
              <a:pPr/>
              <a:t>33</a:t>
            </a:fld>
            <a:endParaRPr lang="en-GB" altLang="en-US"/>
          </a:p>
        </p:txBody>
      </p:sp>
    </p:spTree>
    <p:extLst>
      <p:ext uri="{BB962C8B-B14F-4D97-AF65-F5344CB8AC3E}">
        <p14:creationId xmlns:p14="http://schemas.microsoft.com/office/powerpoint/2010/main" val="377707829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a:xfrm>
            <a:off x="395288" y="1339851"/>
            <a:ext cx="8229600" cy="432966"/>
          </a:xfrm>
        </p:spPr>
        <p:txBody>
          <a:bodyPr/>
          <a:lstStyle/>
          <a:p>
            <a:pPr marL="0" indent="0" algn="ctr"/>
            <a:r>
              <a:rPr lang="fr-BE" dirty="0" smtClean="0"/>
              <a:t/>
            </a:r>
            <a:br>
              <a:rPr lang="fr-BE" dirty="0" smtClean="0"/>
            </a:br>
            <a:r>
              <a:rPr lang="en-GB" sz="3200" dirty="0" smtClean="0"/>
              <a:t> </a:t>
            </a:r>
            <a:br>
              <a:rPr lang="en-GB" sz="3200" dirty="0" smtClean="0"/>
            </a:br>
            <a:r>
              <a:rPr lang="en-GB" sz="3200" dirty="0" smtClean="0"/>
              <a:t/>
            </a:r>
            <a:br>
              <a:rPr lang="en-GB" sz="3200" dirty="0" smtClean="0"/>
            </a:br>
            <a:r>
              <a:rPr lang="en-GB" sz="2200" dirty="0" smtClean="0">
                <a:solidFill>
                  <a:srgbClr val="FF0000"/>
                </a:solidFill>
              </a:rPr>
              <a:t>Travel and </a:t>
            </a:r>
            <a:r>
              <a:rPr lang="en-GB" sz="2200" dirty="0">
                <a:solidFill>
                  <a:srgbClr val="FF0000"/>
                </a:solidFill>
              </a:rPr>
              <a:t>Costs of Stay </a:t>
            </a:r>
            <a:r>
              <a:rPr lang="en-GB" sz="2200" dirty="0" smtClean="0">
                <a:solidFill>
                  <a:srgbClr val="FF0000"/>
                </a:solidFill>
              </a:rPr>
              <a:t>- Supporting documents</a:t>
            </a:r>
            <a:r>
              <a:rPr lang="en-GB" sz="1800" dirty="0"/>
              <a:t/>
            </a:r>
            <a:br>
              <a:rPr lang="en-GB" sz="1800" dirty="0"/>
            </a:br>
            <a:r>
              <a:rPr lang="en-GB" sz="1800" dirty="0">
                <a:solidFill>
                  <a:srgbClr val="FF0000"/>
                </a:solidFill>
              </a:rPr>
              <a:t/>
            </a:r>
            <a:br>
              <a:rPr lang="en-GB" sz="1800" dirty="0">
                <a:solidFill>
                  <a:srgbClr val="FF0000"/>
                </a:solidFill>
              </a:rPr>
            </a:br>
            <a:r>
              <a:rPr lang="en-GB" dirty="0" smtClean="0"/>
              <a:t/>
            </a:r>
            <a:br>
              <a:rPr lang="en-GB" dirty="0" smtClean="0"/>
            </a:br>
            <a:endParaRPr lang="en-US" altLang="en-US" dirty="0"/>
          </a:p>
        </p:txBody>
      </p:sp>
      <p:sp>
        <p:nvSpPr>
          <p:cNvPr id="83971" name="Rectangle 3"/>
          <p:cNvSpPr>
            <a:spLocks noGrp="1" noChangeArrowheads="1"/>
          </p:cNvSpPr>
          <p:nvPr>
            <p:ph type="body" idx="1"/>
          </p:nvPr>
        </p:nvSpPr>
        <p:spPr>
          <a:xfrm>
            <a:off x="457200" y="2132857"/>
            <a:ext cx="8229600" cy="4392487"/>
          </a:xfrm>
        </p:spPr>
        <p:txBody>
          <a:bodyPr/>
          <a:lstStyle/>
          <a:p>
            <a:pPr marL="0" indent="0">
              <a:buNone/>
            </a:pPr>
            <a:endParaRPr lang="en-GB" sz="1400" b="1" dirty="0" smtClean="0"/>
          </a:p>
          <a:p>
            <a:pPr marL="0" indent="0">
              <a:buNone/>
            </a:pPr>
            <a:r>
              <a:rPr lang="en-GB" sz="1400" b="1" dirty="0" smtClean="0">
                <a:latin typeface="Verdana" panose="020B0604030504040204" pitchFamily="34" charset="0"/>
                <a:ea typeface="Verdana" panose="020B0604030504040204" pitchFamily="34" charset="0"/>
                <a:cs typeface="Verdana" panose="020B0604030504040204" pitchFamily="34" charset="0"/>
              </a:rPr>
              <a:t>Justification for the following elements:</a:t>
            </a:r>
          </a:p>
          <a:p>
            <a:pPr marL="0" indent="0">
              <a:buNone/>
            </a:pPr>
            <a:r>
              <a:rPr lang="en-GB" sz="1400" dirty="0" smtClean="0">
                <a:latin typeface="Verdana" panose="020B0604030504040204" pitchFamily="34" charset="0"/>
                <a:ea typeface="Verdana" panose="020B0604030504040204" pitchFamily="34" charset="0"/>
                <a:cs typeface="Verdana" panose="020B0604030504040204" pitchFamily="34" charset="0"/>
              </a:rPr>
              <a:t>- Journeys actually took place</a:t>
            </a:r>
          </a:p>
          <a:p>
            <a:pPr marL="0" indent="0">
              <a:buNone/>
            </a:pPr>
            <a:r>
              <a:rPr lang="en-GB" sz="1400" dirty="0" smtClean="0">
                <a:latin typeface="Verdana" panose="020B0604030504040204" pitchFamily="34" charset="0"/>
                <a:ea typeface="Verdana" panose="020B0604030504040204" pitchFamily="34" charset="0"/>
                <a:cs typeface="Verdana" panose="020B0604030504040204" pitchFamily="34" charset="0"/>
              </a:rPr>
              <a:t>- Journeys connected </a:t>
            </a:r>
            <a:r>
              <a:rPr lang="en-GB" sz="1400" dirty="0">
                <a:latin typeface="Verdana" panose="020B0604030504040204" pitchFamily="34" charset="0"/>
                <a:ea typeface="Verdana" panose="020B0604030504040204" pitchFamily="34" charset="0"/>
                <a:cs typeface="Verdana" panose="020B0604030504040204" pitchFamily="34" charset="0"/>
              </a:rPr>
              <a:t>to specific and </a:t>
            </a:r>
            <a:r>
              <a:rPr lang="en-GB" sz="1400" dirty="0" smtClean="0">
                <a:latin typeface="Verdana" panose="020B0604030504040204" pitchFamily="34" charset="0"/>
                <a:ea typeface="Verdana" panose="020B0604030504040204" pitchFamily="34" charset="0"/>
                <a:cs typeface="Verdana" panose="020B0604030504040204" pitchFamily="34" charset="0"/>
              </a:rPr>
              <a:t>identifiable </a:t>
            </a:r>
            <a:r>
              <a:rPr lang="en-GB" sz="1400" dirty="0">
                <a:latin typeface="Verdana" panose="020B0604030504040204" pitchFamily="34" charset="0"/>
                <a:ea typeface="Verdana" panose="020B0604030504040204" pitchFamily="34" charset="0"/>
                <a:cs typeface="Verdana" panose="020B0604030504040204" pitchFamily="34" charset="0"/>
              </a:rPr>
              <a:t>project-related </a:t>
            </a:r>
            <a:r>
              <a:rPr lang="en-GB" sz="1400" dirty="0" smtClean="0">
                <a:latin typeface="Verdana" panose="020B0604030504040204" pitchFamily="34" charset="0"/>
                <a:ea typeface="Verdana" panose="020B0604030504040204" pitchFamily="34" charset="0"/>
                <a:cs typeface="Verdana" panose="020B0604030504040204" pitchFamily="34" charset="0"/>
              </a:rPr>
              <a:t>activities</a:t>
            </a:r>
          </a:p>
          <a:p>
            <a:pPr marL="457200" lvl="1" indent="0"/>
            <a:endParaRPr lang="en-GB" sz="1400" b="0" dirty="0">
              <a:latin typeface="Verdana" panose="020B0604030504040204" pitchFamily="34" charset="0"/>
              <a:ea typeface="Verdana" panose="020B0604030504040204" pitchFamily="34" charset="0"/>
              <a:cs typeface="Verdana" panose="020B0604030504040204" pitchFamily="34" charset="0"/>
            </a:endParaRPr>
          </a:p>
          <a:p>
            <a:pPr marL="0" indent="-222250">
              <a:buNone/>
            </a:pPr>
            <a:r>
              <a:rPr lang="en-GB" sz="1400" b="1" dirty="0" smtClean="0">
                <a:latin typeface="Verdana" panose="020B0604030504040204" pitchFamily="34" charset="0"/>
                <a:ea typeface="Verdana" panose="020B0604030504040204" pitchFamily="34" charset="0"/>
                <a:cs typeface="Verdana" panose="020B0604030504040204" pitchFamily="34" charset="0"/>
              </a:rPr>
              <a:t>To </a:t>
            </a:r>
            <a:r>
              <a:rPr lang="en-GB" sz="1400" b="1" dirty="0">
                <a:latin typeface="Verdana" panose="020B0604030504040204" pitchFamily="34" charset="0"/>
                <a:ea typeface="Verdana" panose="020B0604030504040204" pitchFamily="34" charset="0"/>
                <a:cs typeface="Verdana" panose="020B0604030504040204" pitchFamily="34" charset="0"/>
              </a:rPr>
              <a:t>be retained with </a:t>
            </a:r>
            <a:r>
              <a:rPr lang="en-GB" sz="1400" b="1" dirty="0" smtClean="0">
                <a:latin typeface="Verdana" panose="020B0604030504040204" pitchFamily="34" charset="0"/>
                <a:ea typeface="Verdana" panose="020B0604030504040204" pitchFamily="34" charset="0"/>
                <a:cs typeface="Verdana" panose="020B0604030504040204" pitchFamily="34" charset="0"/>
              </a:rPr>
              <a:t>project accounts:</a:t>
            </a:r>
            <a:endParaRPr lang="en-GB" sz="1400" b="1" dirty="0">
              <a:latin typeface="Verdana" panose="020B0604030504040204" pitchFamily="34" charset="0"/>
              <a:ea typeface="Verdana" panose="020B0604030504040204" pitchFamily="34" charset="0"/>
              <a:cs typeface="Verdana" panose="020B0604030504040204" pitchFamily="34" charset="0"/>
            </a:endParaRPr>
          </a:p>
          <a:p>
            <a:pPr marL="0" indent="-222250">
              <a:buNone/>
            </a:pPr>
            <a:r>
              <a:rPr lang="en-GB" sz="1400" cap="small" dirty="0" smtClean="0">
                <a:latin typeface="Verdana" panose="020B0604030504040204" pitchFamily="34" charset="0"/>
                <a:ea typeface="Verdana" panose="020B0604030504040204" pitchFamily="34" charset="0"/>
                <a:cs typeface="Verdana" panose="020B0604030504040204" pitchFamily="34" charset="0"/>
              </a:rPr>
              <a:t>Individual </a:t>
            </a:r>
            <a:r>
              <a:rPr lang="en-GB" sz="1400" cap="small" dirty="0">
                <a:latin typeface="Verdana" panose="020B0604030504040204" pitchFamily="34" charset="0"/>
                <a:ea typeface="Verdana" panose="020B0604030504040204" pitchFamily="34" charset="0"/>
                <a:cs typeface="Verdana" panose="020B0604030504040204" pitchFamily="34" charset="0"/>
              </a:rPr>
              <a:t>Travel </a:t>
            </a:r>
            <a:r>
              <a:rPr lang="en-GB" sz="1400" cap="small" dirty="0" smtClean="0">
                <a:latin typeface="Verdana" panose="020B0604030504040204" pitchFamily="34" charset="0"/>
                <a:ea typeface="Verdana" panose="020B0604030504040204" pitchFamily="34" charset="0"/>
                <a:cs typeface="Verdana" panose="020B0604030504040204" pitchFamily="34" charset="0"/>
              </a:rPr>
              <a:t>Report + </a:t>
            </a:r>
            <a:r>
              <a:rPr lang="en-GB" sz="1400" dirty="0" smtClean="0">
                <a:latin typeface="Verdana" panose="020B0604030504040204" pitchFamily="34" charset="0"/>
                <a:ea typeface="Verdana" panose="020B0604030504040204" pitchFamily="34" charset="0"/>
                <a:cs typeface="Verdana" panose="020B0604030504040204" pitchFamily="34" charset="0"/>
              </a:rPr>
              <a:t>Supporting documents </a:t>
            </a:r>
            <a:r>
              <a:rPr lang="en-GB" sz="1400" i="1" dirty="0" smtClean="0">
                <a:latin typeface="Verdana" panose="020B0604030504040204" pitchFamily="34" charset="0"/>
                <a:ea typeface="Verdana" panose="020B0604030504040204" pitchFamily="34" charset="0"/>
                <a:cs typeface="Verdana" panose="020B0604030504040204" pitchFamily="34" charset="0"/>
              </a:rPr>
              <a:t>(</a:t>
            </a:r>
            <a:r>
              <a:rPr lang="en-GB" sz="1400" i="1" dirty="0">
                <a:latin typeface="Verdana" panose="020B0604030504040204" pitchFamily="34" charset="0"/>
                <a:ea typeface="Verdana" panose="020B0604030504040204" pitchFamily="34" charset="0"/>
                <a:cs typeface="Verdana" panose="020B0604030504040204" pitchFamily="34" charset="0"/>
              </a:rPr>
              <a:t>e.g. travel tickets, boarding </a:t>
            </a:r>
            <a:r>
              <a:rPr lang="en-GB" sz="1400" i="1" dirty="0" smtClean="0">
                <a:latin typeface="Verdana" panose="020B0604030504040204" pitchFamily="34" charset="0"/>
                <a:ea typeface="Verdana" panose="020B0604030504040204" pitchFamily="34" charset="0"/>
                <a:cs typeface="Verdana" panose="020B0604030504040204" pitchFamily="34" charset="0"/>
              </a:rPr>
              <a:t>passes, </a:t>
            </a:r>
            <a:r>
              <a:rPr lang="en-GB" sz="1400" i="1" dirty="0">
                <a:latin typeface="Verdana" panose="020B0604030504040204" pitchFamily="34" charset="0"/>
                <a:ea typeface="Verdana" panose="020B0604030504040204" pitchFamily="34" charset="0"/>
                <a:cs typeface="Verdana" panose="020B0604030504040204" pitchFamily="34" charset="0"/>
              </a:rPr>
              <a:t>invoices, receipts, proof of attendance in meetings and/or events, agendas, tangible outputs/products, minutes of meetings</a:t>
            </a:r>
            <a:r>
              <a:rPr lang="en-GB" sz="1400" i="1" dirty="0" smtClean="0">
                <a:latin typeface="Verdana" panose="020B0604030504040204" pitchFamily="34" charset="0"/>
                <a:ea typeface="Verdana" panose="020B0604030504040204" pitchFamily="34" charset="0"/>
                <a:cs typeface="Verdana" panose="020B0604030504040204" pitchFamily="34" charset="0"/>
              </a:rPr>
              <a:t>)</a:t>
            </a:r>
          </a:p>
          <a:p>
            <a:pPr marL="57150" indent="0" algn="just">
              <a:buNone/>
            </a:pPr>
            <a:endParaRPr lang="en-GB" sz="1400" dirty="0">
              <a:latin typeface="Verdana" panose="020B0604030504040204" pitchFamily="34" charset="0"/>
              <a:ea typeface="Verdana" panose="020B0604030504040204" pitchFamily="34" charset="0"/>
              <a:cs typeface="Verdana" panose="020B0604030504040204" pitchFamily="34" charset="0"/>
            </a:endParaRPr>
          </a:p>
          <a:p>
            <a:pPr marL="0" indent="-222250">
              <a:buNone/>
            </a:pPr>
            <a:r>
              <a:rPr lang="en-GB" sz="1400" b="1" dirty="0" smtClean="0">
                <a:latin typeface="Verdana" panose="020B0604030504040204" pitchFamily="34" charset="0"/>
                <a:ea typeface="Verdana" panose="020B0604030504040204" pitchFamily="34" charset="0"/>
                <a:cs typeface="Verdana" panose="020B0604030504040204" pitchFamily="34" charset="0"/>
              </a:rPr>
              <a:t>To </a:t>
            </a:r>
            <a:r>
              <a:rPr lang="en-GB" sz="1400" b="1" dirty="0">
                <a:latin typeface="Verdana" panose="020B0604030504040204" pitchFamily="34" charset="0"/>
                <a:ea typeface="Verdana" panose="020B0604030504040204" pitchFamily="34" charset="0"/>
                <a:cs typeface="Verdana" panose="020B0604030504040204" pitchFamily="34" charset="0"/>
              </a:rPr>
              <a:t>be provided with </a:t>
            </a:r>
            <a:r>
              <a:rPr lang="en-GB" sz="1400" b="1" dirty="0" smtClean="0">
                <a:latin typeface="Verdana" panose="020B0604030504040204" pitchFamily="34" charset="0"/>
                <a:ea typeface="Verdana" panose="020B0604030504040204" pitchFamily="34" charset="0"/>
                <a:cs typeface="Verdana" panose="020B0604030504040204" pitchFamily="34" charset="0"/>
              </a:rPr>
              <a:t>Final </a:t>
            </a:r>
            <a:r>
              <a:rPr lang="en-GB" sz="1400" b="1" dirty="0">
                <a:latin typeface="Verdana" panose="020B0604030504040204" pitchFamily="34" charset="0"/>
                <a:ea typeface="Verdana" panose="020B0604030504040204" pitchFamily="34" charset="0"/>
                <a:cs typeface="Verdana" panose="020B0604030504040204" pitchFamily="34" charset="0"/>
              </a:rPr>
              <a:t>Financial </a:t>
            </a:r>
            <a:r>
              <a:rPr lang="en-GB" sz="1400" b="1" dirty="0" smtClean="0">
                <a:latin typeface="Verdana" panose="020B0604030504040204" pitchFamily="34" charset="0"/>
                <a:ea typeface="Verdana" panose="020B0604030504040204" pitchFamily="34" charset="0"/>
                <a:cs typeface="Verdana" panose="020B0604030504040204" pitchFamily="34" charset="0"/>
              </a:rPr>
              <a:t>statement:</a:t>
            </a:r>
          </a:p>
          <a:p>
            <a:pPr marL="0" indent="-222250">
              <a:buNone/>
            </a:pPr>
            <a:r>
              <a:rPr lang="en-GB" sz="1400" dirty="0" smtClean="0">
                <a:latin typeface="Verdana" panose="020B0604030504040204" pitchFamily="34" charset="0"/>
                <a:ea typeface="Verdana" panose="020B0604030504040204" pitchFamily="34" charset="0"/>
                <a:cs typeface="Verdana" panose="020B0604030504040204" pitchFamily="34" charset="0"/>
              </a:rPr>
              <a:t>Any </a:t>
            </a:r>
            <a:r>
              <a:rPr lang="en-GB" sz="1400" dirty="0">
                <a:latin typeface="Verdana" panose="020B0604030504040204" pitchFamily="34" charset="0"/>
                <a:ea typeface="Verdana" panose="020B0604030504040204" pitchFamily="34" charset="0"/>
                <a:cs typeface="Verdana" panose="020B0604030504040204" pitchFamily="34" charset="0"/>
              </a:rPr>
              <a:t>prior authorisation from the Agency</a:t>
            </a:r>
          </a:p>
          <a:p>
            <a:pPr marL="0" indent="0" algn="ctr">
              <a:buNone/>
            </a:pPr>
            <a:r>
              <a:rPr lang="en-GB" sz="1400" i="0" dirty="0">
                <a:solidFill>
                  <a:schemeClr val="tx1"/>
                </a:solidFill>
              </a:rPr>
              <a:t> </a:t>
            </a:r>
          </a:p>
        </p:txBody>
      </p:sp>
      <p:sp>
        <p:nvSpPr>
          <p:cNvPr id="2" name="Slide Number Placeholder 1"/>
          <p:cNvSpPr>
            <a:spLocks noGrp="1"/>
          </p:cNvSpPr>
          <p:nvPr>
            <p:ph type="sldNum" sz="quarter" idx="12"/>
          </p:nvPr>
        </p:nvSpPr>
        <p:spPr/>
        <p:txBody>
          <a:bodyPr/>
          <a:lstStyle/>
          <a:p>
            <a:fld id="{14F0E55B-1EBF-4C63-9883-404455EB20A7}" type="slidenum">
              <a:rPr lang="en-GB" altLang="en-US" smtClean="0"/>
              <a:pPr/>
              <a:t>34</a:t>
            </a:fld>
            <a:endParaRPr lang="en-GB" altLang="en-US"/>
          </a:p>
        </p:txBody>
      </p:sp>
    </p:spTree>
    <p:extLst>
      <p:ext uri="{BB962C8B-B14F-4D97-AF65-F5344CB8AC3E}">
        <p14:creationId xmlns:p14="http://schemas.microsoft.com/office/powerpoint/2010/main" val="124329518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a:xfrm>
            <a:off x="395288" y="1124744"/>
            <a:ext cx="8229600" cy="720081"/>
          </a:xfrm>
        </p:spPr>
        <p:txBody>
          <a:bodyPr/>
          <a:lstStyle/>
          <a:p>
            <a:pPr algn="ctr"/>
            <a:r>
              <a:rPr lang="fr-BE" dirty="0" smtClean="0"/>
              <a:t/>
            </a:r>
            <a:br>
              <a:rPr lang="fr-BE" dirty="0" smtClean="0"/>
            </a:br>
            <a:r>
              <a:rPr lang="en-GB" sz="3200" dirty="0" smtClean="0"/>
              <a:t> </a:t>
            </a:r>
            <a:br>
              <a:rPr lang="en-GB" sz="3200" dirty="0" smtClean="0"/>
            </a:br>
            <a:r>
              <a:rPr lang="en-GB" sz="2300" i="1" kern="1200" dirty="0" smtClean="0">
                <a:solidFill>
                  <a:schemeClr val="accent5">
                    <a:lumMod val="75000"/>
                  </a:schemeClr>
                </a:solidFill>
              </a:rPr>
              <a:t> </a:t>
            </a:r>
            <a:r>
              <a:rPr lang="en-GB" sz="2300" dirty="0" smtClean="0">
                <a:solidFill>
                  <a:srgbClr val="FF0000"/>
                </a:solidFill>
              </a:rPr>
              <a:t>Travel costs: specific </a:t>
            </a:r>
            <a:r>
              <a:rPr lang="en-GB" sz="2300" dirty="0">
                <a:solidFill>
                  <a:srgbClr val="FF0000"/>
                </a:solidFill>
              </a:rPr>
              <a:t>rules</a:t>
            </a:r>
            <a:br>
              <a:rPr lang="en-GB" sz="2300" dirty="0">
                <a:solidFill>
                  <a:srgbClr val="FF0000"/>
                </a:solidFill>
              </a:rPr>
            </a:br>
            <a:r>
              <a:rPr lang="en-GB" altLang="en-US" sz="2300" dirty="0">
                <a:solidFill>
                  <a:srgbClr val="FF0000"/>
                </a:solidFill>
              </a:rPr>
              <a:t/>
            </a:r>
            <a:br>
              <a:rPr lang="en-GB" altLang="en-US" sz="2300" dirty="0">
                <a:solidFill>
                  <a:srgbClr val="FF0000"/>
                </a:solidFill>
              </a:rPr>
            </a:br>
            <a:endParaRPr lang="en-US" altLang="en-US" dirty="0"/>
          </a:p>
        </p:txBody>
      </p:sp>
      <p:sp>
        <p:nvSpPr>
          <p:cNvPr id="83971" name="Rectangle 3"/>
          <p:cNvSpPr>
            <a:spLocks noGrp="1" noChangeArrowheads="1"/>
          </p:cNvSpPr>
          <p:nvPr>
            <p:ph type="body" idx="1"/>
          </p:nvPr>
        </p:nvSpPr>
        <p:spPr>
          <a:xfrm>
            <a:off x="457200" y="1772816"/>
            <a:ext cx="8229600" cy="4680519"/>
          </a:xfrm>
        </p:spPr>
        <p:txBody>
          <a:bodyPr/>
          <a:lstStyle/>
          <a:p>
            <a:pPr lvl="1"/>
            <a:endParaRPr lang="en-GB" sz="1200" dirty="0" smtClean="0"/>
          </a:p>
          <a:p>
            <a:pPr marL="266700" lvl="1" indent="0">
              <a:buNone/>
            </a:pPr>
            <a:r>
              <a:rPr lang="en-GB" sz="1200" dirty="0" smtClean="0"/>
              <a:t>Staff/students from </a:t>
            </a:r>
            <a:r>
              <a:rPr lang="en-GB" sz="1200" dirty="0"/>
              <a:t>place of origin (home institution within the partnership) to </a:t>
            </a:r>
            <a:r>
              <a:rPr lang="en-GB" sz="1200" dirty="0" smtClean="0"/>
              <a:t>venue </a:t>
            </a:r>
            <a:r>
              <a:rPr lang="en-GB" sz="1200" dirty="0"/>
              <a:t>of the activity and return </a:t>
            </a:r>
            <a:endParaRPr lang="en-GB" sz="1200" dirty="0" smtClean="0"/>
          </a:p>
          <a:p>
            <a:pPr marL="266700" lvl="1" indent="0">
              <a:buNone/>
            </a:pPr>
            <a:endParaRPr lang="en-GB" sz="1200" dirty="0"/>
          </a:p>
          <a:p>
            <a:pPr marL="266700" lvl="1" indent="0">
              <a:buNone/>
            </a:pPr>
            <a:r>
              <a:rPr lang="en-GB" sz="1200" dirty="0" smtClean="0"/>
              <a:t>Carried </a:t>
            </a:r>
            <a:r>
              <a:rPr lang="en-GB" sz="1200" dirty="0"/>
              <a:t>out in </a:t>
            </a:r>
            <a:r>
              <a:rPr lang="en-GB" sz="1200" dirty="0" smtClean="0"/>
              <a:t>project </a:t>
            </a:r>
            <a:r>
              <a:rPr lang="en-GB" sz="1200" dirty="0"/>
              <a:t>beneficiaries' </a:t>
            </a:r>
            <a:r>
              <a:rPr lang="en-GB" sz="1200" dirty="0" smtClean="0"/>
              <a:t>countries </a:t>
            </a:r>
            <a:r>
              <a:rPr lang="en-GB" sz="1200" dirty="0"/>
              <a:t>- </a:t>
            </a:r>
            <a:r>
              <a:rPr lang="en-GB" sz="1200" dirty="0" smtClean="0">
                <a:solidFill>
                  <a:srgbClr val="FF0000"/>
                </a:solidFill>
              </a:rPr>
              <a:t>Exceptions must </a:t>
            </a:r>
            <a:r>
              <a:rPr lang="en-GB" sz="1200" dirty="0">
                <a:solidFill>
                  <a:srgbClr val="FF0000"/>
                </a:solidFill>
              </a:rPr>
              <a:t>be authorised </a:t>
            </a:r>
          </a:p>
          <a:p>
            <a:pPr marL="266700" lvl="1" indent="0">
              <a:buNone/>
            </a:pPr>
            <a:endParaRPr lang="en-GB" sz="1400" b="0" dirty="0" smtClean="0">
              <a:solidFill>
                <a:schemeClr val="tx1"/>
              </a:solidFill>
            </a:endParaRPr>
          </a:p>
          <a:p>
            <a:pPr marL="266700" lvl="1" indent="0">
              <a:buNone/>
            </a:pPr>
            <a:r>
              <a:rPr lang="en-GB" sz="1400" dirty="0" smtClean="0">
                <a:solidFill>
                  <a:srgbClr val="FF0000"/>
                </a:solidFill>
              </a:rPr>
              <a:t>How the grant is calculated?</a:t>
            </a:r>
          </a:p>
          <a:p>
            <a:pPr marL="266700" lvl="1" indent="0" algn="just">
              <a:buNone/>
            </a:pPr>
            <a:r>
              <a:rPr lang="en-GB" sz="1400" b="0" dirty="0" smtClean="0">
                <a:solidFill>
                  <a:schemeClr val="tx1"/>
                </a:solidFill>
              </a:rPr>
              <a:t>For </a:t>
            </a:r>
            <a:r>
              <a:rPr lang="en-GB" sz="1400" b="0" dirty="0">
                <a:solidFill>
                  <a:schemeClr val="tx1"/>
                </a:solidFill>
              </a:rPr>
              <a:t>each </a:t>
            </a:r>
            <a:r>
              <a:rPr lang="en-GB" sz="1400" b="0" dirty="0" smtClean="0">
                <a:solidFill>
                  <a:schemeClr val="tx1"/>
                </a:solidFill>
              </a:rPr>
              <a:t>participant</a:t>
            </a:r>
            <a:r>
              <a:rPr lang="en-GB" sz="1400" b="0" dirty="0">
                <a:solidFill>
                  <a:schemeClr val="tx1"/>
                </a:solidFill>
              </a:rPr>
              <a:t> </a:t>
            </a:r>
            <a:r>
              <a:rPr lang="en-GB" sz="1400" b="0" dirty="0" smtClean="0">
                <a:solidFill>
                  <a:schemeClr val="tx1"/>
                </a:solidFill>
              </a:rPr>
              <a:t>and </a:t>
            </a:r>
            <a:r>
              <a:rPr lang="en-GB" sz="1400" b="0" dirty="0">
                <a:solidFill>
                  <a:schemeClr val="tx1"/>
                </a:solidFill>
              </a:rPr>
              <a:t>for each travel </a:t>
            </a:r>
            <a:r>
              <a:rPr lang="en-GB" sz="1400" b="0" dirty="0" smtClean="0">
                <a:solidFill>
                  <a:schemeClr val="tx1"/>
                </a:solidFill>
              </a:rPr>
              <a:t>      unit </a:t>
            </a:r>
            <a:r>
              <a:rPr lang="en-GB" sz="1400" b="0" dirty="0">
                <a:solidFill>
                  <a:schemeClr val="tx1"/>
                </a:solidFill>
              </a:rPr>
              <a:t>cost corresponding </a:t>
            </a:r>
            <a:r>
              <a:rPr lang="en-GB" sz="1400" b="0" dirty="0" smtClean="0">
                <a:solidFill>
                  <a:schemeClr val="tx1"/>
                </a:solidFill>
              </a:rPr>
              <a:t>to </a:t>
            </a:r>
            <a:r>
              <a:rPr lang="en-GB" sz="1400" b="0" dirty="0">
                <a:solidFill>
                  <a:schemeClr val="tx1"/>
                </a:solidFill>
              </a:rPr>
              <a:t>applicable distance </a:t>
            </a:r>
            <a:r>
              <a:rPr lang="en-GB" sz="1400" b="0" dirty="0" smtClean="0">
                <a:solidFill>
                  <a:schemeClr val="tx1"/>
                </a:solidFill>
              </a:rPr>
              <a:t>band</a:t>
            </a:r>
          </a:p>
          <a:p>
            <a:pPr marL="266700" lvl="1" indent="0" algn="ctr">
              <a:buNone/>
            </a:pPr>
            <a:r>
              <a:rPr lang="en-GB" sz="1400" b="0" u="sng" dirty="0" smtClean="0">
                <a:solidFill>
                  <a:srgbClr val="FF0000"/>
                </a:solidFill>
              </a:rPr>
              <a:t>Each </a:t>
            </a:r>
            <a:r>
              <a:rPr lang="en-GB" sz="1400" b="0" u="sng" dirty="0">
                <a:solidFill>
                  <a:srgbClr val="FF0000"/>
                </a:solidFill>
              </a:rPr>
              <a:t>unit cost corresponds to a fixed amount in Euro per travel per </a:t>
            </a:r>
            <a:r>
              <a:rPr lang="en-GB" sz="1400" b="0" u="sng" dirty="0" smtClean="0">
                <a:solidFill>
                  <a:srgbClr val="FF0000"/>
                </a:solidFill>
              </a:rPr>
              <a:t>person</a:t>
            </a:r>
            <a:endParaRPr lang="en-GB" sz="1400" b="0" u="sng" dirty="0">
              <a:solidFill>
                <a:srgbClr val="FF0000"/>
              </a:solidFill>
            </a:endParaRPr>
          </a:p>
          <a:p>
            <a:pPr marL="266700" lvl="1" indent="0">
              <a:buNone/>
            </a:pPr>
            <a:r>
              <a:rPr lang="en-GB" sz="1400" b="0" dirty="0">
                <a:solidFill>
                  <a:schemeClr val="tx1"/>
                </a:solidFill>
              </a:rPr>
              <a:t> </a:t>
            </a:r>
          </a:p>
          <a:p>
            <a:pPr marL="266700" lvl="1" indent="0">
              <a:buNone/>
            </a:pPr>
            <a:r>
              <a:rPr lang="en-GB" sz="1400" dirty="0" smtClean="0">
                <a:solidFill>
                  <a:schemeClr val="accent6">
                    <a:lumMod val="75000"/>
                  </a:schemeClr>
                </a:solidFill>
              </a:rPr>
              <a:t>1) Check travel </a:t>
            </a:r>
            <a:r>
              <a:rPr lang="en-GB" sz="1400" dirty="0">
                <a:solidFill>
                  <a:schemeClr val="accent6">
                    <a:lumMod val="75000"/>
                  </a:schemeClr>
                </a:solidFill>
              </a:rPr>
              <a:t>distance of a one-way travel </a:t>
            </a:r>
            <a:r>
              <a:rPr lang="en-GB" sz="1400" dirty="0" smtClean="0">
                <a:solidFill>
                  <a:schemeClr val="accent6">
                    <a:lumMod val="75000"/>
                  </a:schemeClr>
                </a:solidFill>
              </a:rPr>
              <a:t> </a:t>
            </a:r>
            <a:r>
              <a:rPr lang="en-GB" sz="1300" dirty="0" smtClean="0">
                <a:solidFill>
                  <a:schemeClr val="tx1"/>
                </a:solidFill>
                <a:hlinkClick r:id="rId3"/>
              </a:rPr>
              <a:t>http</a:t>
            </a:r>
            <a:r>
              <a:rPr lang="en-GB" sz="1300" dirty="0">
                <a:solidFill>
                  <a:schemeClr val="tx1"/>
                </a:solidFill>
                <a:hlinkClick r:id="rId3"/>
              </a:rPr>
              <a:t>://</a:t>
            </a:r>
            <a:r>
              <a:rPr lang="en-GB" sz="1300" dirty="0" smtClean="0">
                <a:solidFill>
                  <a:schemeClr val="tx1"/>
                </a:solidFill>
                <a:hlinkClick r:id="rId3"/>
              </a:rPr>
              <a:t>ec.europa.eu/programmes/erasmus-plus/tools/distance_en.htm</a:t>
            </a:r>
            <a:endParaRPr lang="en-GB" sz="1300" dirty="0" smtClean="0">
              <a:solidFill>
                <a:schemeClr val="tx1"/>
              </a:solidFill>
            </a:endParaRPr>
          </a:p>
          <a:p>
            <a:pPr marL="266700" lvl="1" indent="0">
              <a:buNone/>
            </a:pPr>
            <a:endParaRPr lang="en-GB" sz="1300" dirty="0" smtClean="0">
              <a:solidFill>
                <a:schemeClr val="tx1"/>
              </a:solidFill>
            </a:endParaRPr>
          </a:p>
          <a:p>
            <a:pPr marL="266700" lvl="1" indent="0">
              <a:buNone/>
            </a:pPr>
            <a:r>
              <a:rPr lang="en-GB" sz="1400" dirty="0">
                <a:solidFill>
                  <a:schemeClr val="accent6">
                    <a:lumMod val="75000"/>
                  </a:schemeClr>
                </a:solidFill>
              </a:rPr>
              <a:t>2)  Apply </a:t>
            </a:r>
            <a:r>
              <a:rPr lang="en-GB" sz="1400" dirty="0" smtClean="0">
                <a:solidFill>
                  <a:schemeClr val="accent6">
                    <a:lumMod val="75000"/>
                  </a:schemeClr>
                </a:solidFill>
              </a:rPr>
              <a:t>corresponding </a:t>
            </a:r>
            <a:r>
              <a:rPr lang="en-GB" sz="1400" dirty="0">
                <a:solidFill>
                  <a:schemeClr val="accent6">
                    <a:lumMod val="75000"/>
                  </a:schemeClr>
                </a:solidFill>
              </a:rPr>
              <a:t>unit </a:t>
            </a:r>
            <a:r>
              <a:rPr lang="en-GB" sz="1400" dirty="0" smtClean="0">
                <a:solidFill>
                  <a:schemeClr val="accent6">
                    <a:lumMod val="75000"/>
                  </a:schemeClr>
                </a:solidFill>
              </a:rPr>
              <a:t>cost</a:t>
            </a:r>
            <a:endParaRPr lang="en-GB" sz="1400" dirty="0">
              <a:solidFill>
                <a:srgbClr val="2D5EC1"/>
              </a:solidFill>
            </a:endParaRPr>
          </a:p>
          <a:p>
            <a:pPr marL="266700" lvl="1" indent="0">
              <a:buNone/>
            </a:pPr>
            <a:r>
              <a:rPr lang="en-GB" sz="1300" dirty="0">
                <a:solidFill>
                  <a:schemeClr val="accent6">
                    <a:lumMod val="75000"/>
                  </a:schemeClr>
                </a:solidFill>
              </a:rPr>
              <a:t>Each unit cost contributes to costs of travel for the round trip, regardless of the expenses actually incurred</a:t>
            </a:r>
          </a:p>
          <a:p>
            <a:pPr marL="457200" lvl="1" indent="0">
              <a:buNone/>
            </a:pPr>
            <a:r>
              <a:rPr lang="en-GB" sz="1400" b="0" dirty="0">
                <a:solidFill>
                  <a:schemeClr val="tx1"/>
                </a:solidFill>
              </a:rPr>
              <a:t> </a:t>
            </a:r>
          </a:p>
        </p:txBody>
      </p:sp>
      <p:sp>
        <p:nvSpPr>
          <p:cNvPr id="2" name="Right Arrow 1"/>
          <p:cNvSpPr/>
          <p:nvPr/>
        </p:nvSpPr>
        <p:spPr bwMode="auto">
          <a:xfrm>
            <a:off x="4703440" y="3414142"/>
            <a:ext cx="385192" cy="235509"/>
          </a:xfrm>
          <a:prstGeom prst="rightArrow">
            <a:avLst/>
          </a:prstGeom>
          <a:solidFill>
            <a:schemeClr val="tx1"/>
          </a:solidFill>
          <a:ln>
            <a:noFill/>
          </a:ln>
          <a:effectLst/>
          <a:ex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GB" sz="1200" b="0" i="0" u="none" strike="noStrike" cap="none" normalizeH="0" baseline="0" smtClean="0">
              <a:ln>
                <a:noFill/>
              </a:ln>
              <a:solidFill>
                <a:srgbClr val="0F5494"/>
              </a:solidFill>
              <a:effectLst/>
              <a:latin typeface="Verdana" pitchFamily="34" charset="0"/>
            </a:endParaRPr>
          </a:p>
        </p:txBody>
      </p:sp>
      <p:sp>
        <p:nvSpPr>
          <p:cNvPr id="3" name="Slide Number Placeholder 2"/>
          <p:cNvSpPr>
            <a:spLocks noGrp="1"/>
          </p:cNvSpPr>
          <p:nvPr>
            <p:ph type="sldNum" sz="quarter" idx="12"/>
          </p:nvPr>
        </p:nvSpPr>
        <p:spPr/>
        <p:txBody>
          <a:bodyPr/>
          <a:lstStyle/>
          <a:p>
            <a:fld id="{14F0E55B-1EBF-4C63-9883-404455EB20A7}" type="slidenum">
              <a:rPr lang="en-GB" altLang="en-US" smtClean="0"/>
              <a:pPr/>
              <a:t>35</a:t>
            </a:fld>
            <a:endParaRPr lang="en-GB" altLang="en-US"/>
          </a:p>
        </p:txBody>
      </p:sp>
    </p:spTree>
    <p:extLst>
      <p:ext uri="{BB962C8B-B14F-4D97-AF65-F5344CB8AC3E}">
        <p14:creationId xmlns:p14="http://schemas.microsoft.com/office/powerpoint/2010/main" val="406680957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a:xfrm>
            <a:off x="395288" y="1124744"/>
            <a:ext cx="8229600" cy="720081"/>
          </a:xfrm>
        </p:spPr>
        <p:txBody>
          <a:bodyPr/>
          <a:lstStyle/>
          <a:p>
            <a:pPr algn="ctr"/>
            <a:r>
              <a:rPr lang="fr-BE" dirty="0" smtClean="0"/>
              <a:t/>
            </a:r>
            <a:br>
              <a:rPr lang="fr-BE" dirty="0" smtClean="0"/>
            </a:br>
            <a:r>
              <a:rPr lang="en-GB" sz="3200" dirty="0" smtClean="0"/>
              <a:t> </a:t>
            </a:r>
            <a:br>
              <a:rPr lang="en-GB" sz="3200" dirty="0" smtClean="0"/>
            </a:br>
            <a:r>
              <a:rPr lang="en-GB" sz="2300" i="1" kern="1200" dirty="0" smtClean="0">
                <a:solidFill>
                  <a:schemeClr val="accent5">
                    <a:lumMod val="75000"/>
                  </a:schemeClr>
                </a:solidFill>
              </a:rPr>
              <a:t> </a:t>
            </a:r>
            <a:r>
              <a:rPr lang="en-GB" sz="2300" dirty="0" smtClean="0">
                <a:solidFill>
                  <a:srgbClr val="FF0000"/>
                </a:solidFill>
              </a:rPr>
              <a:t>Travel costs: specific </a:t>
            </a:r>
            <a:r>
              <a:rPr lang="en-GB" sz="2300" dirty="0">
                <a:solidFill>
                  <a:srgbClr val="FF0000"/>
                </a:solidFill>
              </a:rPr>
              <a:t>rules</a:t>
            </a:r>
            <a:br>
              <a:rPr lang="en-GB" sz="2300" dirty="0">
                <a:solidFill>
                  <a:srgbClr val="FF0000"/>
                </a:solidFill>
              </a:rPr>
            </a:br>
            <a:r>
              <a:rPr lang="en-GB" altLang="en-US" sz="2300" dirty="0">
                <a:solidFill>
                  <a:srgbClr val="FF0000"/>
                </a:solidFill>
              </a:rPr>
              <a:t/>
            </a:r>
            <a:br>
              <a:rPr lang="en-GB" altLang="en-US" sz="2300" dirty="0">
                <a:solidFill>
                  <a:srgbClr val="FF0000"/>
                </a:solidFill>
              </a:rPr>
            </a:br>
            <a:endParaRPr lang="en-US" altLang="en-US" dirty="0"/>
          </a:p>
        </p:txBody>
      </p:sp>
      <p:sp>
        <p:nvSpPr>
          <p:cNvPr id="83971" name="Rectangle 3"/>
          <p:cNvSpPr>
            <a:spLocks noGrp="1" noChangeArrowheads="1"/>
          </p:cNvSpPr>
          <p:nvPr>
            <p:ph type="body" idx="1"/>
          </p:nvPr>
        </p:nvSpPr>
        <p:spPr>
          <a:xfrm>
            <a:off x="457200" y="2060848"/>
            <a:ext cx="8229600" cy="4392487"/>
          </a:xfrm>
        </p:spPr>
        <p:txBody>
          <a:bodyPr/>
          <a:lstStyle/>
          <a:p>
            <a:pPr marL="88900" lvl="1" indent="0" algn="just">
              <a:buNone/>
            </a:pPr>
            <a:r>
              <a:rPr lang="en-GB" sz="1300" i="1" dirty="0" smtClean="0">
                <a:solidFill>
                  <a:schemeClr val="tx1"/>
                </a:solidFill>
              </a:rPr>
              <a:t>     Example:  </a:t>
            </a:r>
            <a:r>
              <a:rPr lang="en-GB" sz="1300" dirty="0" smtClean="0">
                <a:solidFill>
                  <a:srgbClr val="2D5EC1"/>
                </a:solidFill>
              </a:rPr>
              <a:t>A participant from Madrid (Spain) takes part in activity in Rome (Italy)               </a:t>
            </a:r>
          </a:p>
          <a:p>
            <a:pPr marL="88900" lvl="1" indent="0" algn="just">
              <a:buNone/>
            </a:pPr>
            <a:r>
              <a:rPr lang="en-GB" sz="1300" dirty="0">
                <a:solidFill>
                  <a:srgbClr val="2D5EC1"/>
                </a:solidFill>
              </a:rPr>
              <a:t> </a:t>
            </a:r>
            <a:r>
              <a:rPr lang="en-GB" sz="1300" dirty="0" smtClean="0">
                <a:solidFill>
                  <a:srgbClr val="2D5EC1"/>
                </a:solidFill>
              </a:rPr>
              <a:t>          distance from Madrid to </a:t>
            </a:r>
            <a:r>
              <a:rPr lang="en-GB" sz="1300" dirty="0">
                <a:solidFill>
                  <a:srgbClr val="2D5EC1"/>
                </a:solidFill>
              </a:rPr>
              <a:t>Rome </a:t>
            </a:r>
            <a:r>
              <a:rPr lang="en-GB" sz="1300" dirty="0" smtClean="0">
                <a:solidFill>
                  <a:srgbClr val="2D5EC1"/>
                </a:solidFill>
              </a:rPr>
              <a:t>(1365 </a:t>
            </a:r>
            <a:r>
              <a:rPr lang="en-GB" sz="1300" dirty="0">
                <a:solidFill>
                  <a:srgbClr val="2D5EC1"/>
                </a:solidFill>
              </a:rPr>
              <a:t>Km</a:t>
            </a:r>
            <a:r>
              <a:rPr lang="en-GB" sz="1300" dirty="0" smtClean="0">
                <a:solidFill>
                  <a:srgbClr val="2D5EC1"/>
                </a:solidFill>
              </a:rPr>
              <a:t>) + </a:t>
            </a:r>
            <a:r>
              <a:rPr lang="en-GB" sz="1300" dirty="0">
                <a:solidFill>
                  <a:srgbClr val="2D5EC1"/>
                </a:solidFill>
              </a:rPr>
              <a:t>apply </a:t>
            </a:r>
            <a:r>
              <a:rPr lang="en-GB" sz="1300" dirty="0" smtClean="0">
                <a:solidFill>
                  <a:srgbClr val="2D5EC1"/>
                </a:solidFill>
              </a:rPr>
              <a:t>unit </a:t>
            </a:r>
            <a:r>
              <a:rPr lang="en-GB" sz="1300" dirty="0">
                <a:solidFill>
                  <a:srgbClr val="2D5EC1"/>
                </a:solidFill>
              </a:rPr>
              <a:t>cost </a:t>
            </a:r>
            <a:r>
              <a:rPr lang="en-GB" sz="1300" dirty="0" smtClean="0">
                <a:solidFill>
                  <a:srgbClr val="2D5EC1"/>
                </a:solidFill>
              </a:rPr>
              <a:t>(distance band 500/1999 </a:t>
            </a:r>
            <a:r>
              <a:rPr lang="en-GB" sz="1300" dirty="0">
                <a:solidFill>
                  <a:srgbClr val="2D5EC1"/>
                </a:solidFill>
              </a:rPr>
              <a:t>Km</a:t>
            </a:r>
            <a:r>
              <a:rPr lang="en-GB" sz="1300" dirty="0" smtClean="0">
                <a:solidFill>
                  <a:srgbClr val="2D5EC1"/>
                </a:solidFill>
              </a:rPr>
              <a:t>): fixed </a:t>
            </a:r>
            <a:r>
              <a:rPr lang="en-GB" sz="1300" dirty="0">
                <a:solidFill>
                  <a:srgbClr val="2D5EC1"/>
                </a:solidFill>
              </a:rPr>
              <a:t>contribution of 275 Euro covering </a:t>
            </a:r>
            <a:r>
              <a:rPr lang="en-GB" sz="1300" u="sng" dirty="0">
                <a:solidFill>
                  <a:srgbClr val="2D5EC1"/>
                </a:solidFill>
              </a:rPr>
              <a:t>travel from Madrid to Rome and </a:t>
            </a:r>
            <a:r>
              <a:rPr lang="en-GB" sz="1300" u="sng" dirty="0" smtClean="0">
                <a:solidFill>
                  <a:srgbClr val="2D5EC1"/>
                </a:solidFill>
              </a:rPr>
              <a:t>return</a:t>
            </a:r>
            <a:endParaRPr lang="en-GB" sz="1300" u="sng" dirty="0">
              <a:solidFill>
                <a:srgbClr val="2D5EC1"/>
              </a:solidFill>
            </a:endParaRPr>
          </a:p>
          <a:p>
            <a:pPr marL="88900" lvl="1" indent="0">
              <a:buNone/>
            </a:pPr>
            <a:r>
              <a:rPr lang="en-GB" sz="1300" b="0" dirty="0">
                <a:solidFill>
                  <a:schemeClr val="tx1"/>
                </a:solidFill>
              </a:rPr>
              <a:t>  </a:t>
            </a:r>
          </a:p>
          <a:p>
            <a:pPr marL="457200" lvl="1" indent="0" algn="ctr">
              <a:buNone/>
            </a:pPr>
            <a:r>
              <a:rPr lang="en-GB" sz="1300" dirty="0">
                <a:solidFill>
                  <a:srgbClr val="FF0000"/>
                </a:solidFill>
              </a:rPr>
              <a:t>If </a:t>
            </a:r>
            <a:r>
              <a:rPr lang="en-GB" sz="1300" dirty="0" smtClean="0">
                <a:solidFill>
                  <a:srgbClr val="FF0000"/>
                </a:solidFill>
              </a:rPr>
              <a:t>place </a:t>
            </a:r>
            <a:r>
              <a:rPr lang="en-GB" sz="1300" dirty="0">
                <a:solidFill>
                  <a:srgbClr val="FF0000"/>
                </a:solidFill>
              </a:rPr>
              <a:t>of departure </a:t>
            </a:r>
            <a:r>
              <a:rPr lang="en-GB" sz="1300" dirty="0" smtClean="0">
                <a:solidFill>
                  <a:srgbClr val="FF0000"/>
                </a:solidFill>
              </a:rPr>
              <a:t>different </a:t>
            </a:r>
            <a:r>
              <a:rPr lang="en-GB" sz="1300" dirty="0">
                <a:solidFill>
                  <a:srgbClr val="FF0000"/>
                </a:solidFill>
              </a:rPr>
              <a:t>from </a:t>
            </a:r>
            <a:r>
              <a:rPr lang="en-GB" sz="1300" dirty="0" smtClean="0">
                <a:solidFill>
                  <a:srgbClr val="FF0000"/>
                </a:solidFill>
              </a:rPr>
              <a:t>place </a:t>
            </a:r>
            <a:r>
              <a:rPr lang="en-GB" sz="1300" dirty="0">
                <a:solidFill>
                  <a:srgbClr val="FF0000"/>
                </a:solidFill>
              </a:rPr>
              <a:t>of </a:t>
            </a:r>
            <a:r>
              <a:rPr lang="en-GB" sz="1300" dirty="0" smtClean="0">
                <a:solidFill>
                  <a:srgbClr val="FF0000"/>
                </a:solidFill>
              </a:rPr>
              <a:t>home institution: prior authorisation </a:t>
            </a:r>
            <a:endParaRPr lang="en-GB" sz="1300" dirty="0">
              <a:solidFill>
                <a:srgbClr val="FF0000"/>
              </a:solidFill>
            </a:endParaRPr>
          </a:p>
          <a:p>
            <a:pPr marL="457200" lvl="1" indent="0">
              <a:buNone/>
            </a:pPr>
            <a:r>
              <a:rPr lang="en-GB" sz="1300" b="0" dirty="0">
                <a:solidFill>
                  <a:schemeClr val="tx1"/>
                </a:solidFill>
              </a:rPr>
              <a:t> </a:t>
            </a:r>
          </a:p>
          <a:p>
            <a:pPr marL="457200" lvl="1" indent="0">
              <a:buNone/>
            </a:pPr>
            <a:r>
              <a:rPr lang="en-GB" sz="1300" dirty="0" smtClean="0">
                <a:solidFill>
                  <a:schemeClr val="tx1"/>
                </a:solidFill>
              </a:rPr>
              <a:t>Circular travels (A to B</a:t>
            </a:r>
            <a:r>
              <a:rPr lang="en-GB" sz="1300" dirty="0">
                <a:solidFill>
                  <a:schemeClr val="tx1"/>
                </a:solidFill>
              </a:rPr>
              <a:t>, </a:t>
            </a:r>
            <a:r>
              <a:rPr lang="en-GB" sz="1300" dirty="0" smtClean="0">
                <a:solidFill>
                  <a:schemeClr val="tx1"/>
                </a:solidFill>
              </a:rPr>
              <a:t>B </a:t>
            </a:r>
            <a:r>
              <a:rPr lang="en-GB" sz="1300" dirty="0">
                <a:solidFill>
                  <a:schemeClr val="tx1"/>
                </a:solidFill>
              </a:rPr>
              <a:t>to </a:t>
            </a:r>
            <a:r>
              <a:rPr lang="en-GB" sz="1300" dirty="0" smtClean="0">
                <a:solidFill>
                  <a:schemeClr val="tx1"/>
                </a:solidFill>
              </a:rPr>
              <a:t>C and return A):</a:t>
            </a:r>
          </a:p>
          <a:p>
            <a:pPr marL="457200" lvl="1" indent="0">
              <a:buNone/>
            </a:pPr>
            <a:r>
              <a:rPr lang="en-GB" sz="1300" b="0" dirty="0" smtClean="0">
                <a:solidFill>
                  <a:schemeClr val="tx1"/>
                </a:solidFill>
              </a:rPr>
              <a:t>          </a:t>
            </a:r>
            <a:r>
              <a:rPr lang="en-GB" sz="1300" dirty="0" smtClean="0">
                <a:solidFill>
                  <a:schemeClr val="tx1"/>
                </a:solidFill>
              </a:rPr>
              <a:t>sum </a:t>
            </a:r>
            <a:r>
              <a:rPr lang="en-GB" sz="1300" dirty="0">
                <a:solidFill>
                  <a:schemeClr val="tx1"/>
                </a:solidFill>
              </a:rPr>
              <a:t>of:</a:t>
            </a:r>
          </a:p>
          <a:p>
            <a:pPr marL="457200" lvl="1" indent="0">
              <a:buNone/>
            </a:pPr>
            <a:r>
              <a:rPr lang="en-GB" sz="1300" dirty="0" smtClean="0">
                <a:solidFill>
                  <a:schemeClr val="tx1"/>
                </a:solidFill>
              </a:rPr>
              <a:t>unit </a:t>
            </a:r>
            <a:r>
              <a:rPr lang="en-GB" sz="1300" dirty="0">
                <a:solidFill>
                  <a:schemeClr val="tx1"/>
                </a:solidFill>
              </a:rPr>
              <a:t>cost </a:t>
            </a:r>
            <a:r>
              <a:rPr lang="en-GB" sz="1300" dirty="0" smtClean="0">
                <a:solidFill>
                  <a:schemeClr val="tx1"/>
                </a:solidFill>
              </a:rPr>
              <a:t>corresponding </a:t>
            </a:r>
            <a:r>
              <a:rPr lang="en-GB" sz="1300" dirty="0">
                <a:solidFill>
                  <a:schemeClr val="tx1"/>
                </a:solidFill>
              </a:rPr>
              <a:t>to </a:t>
            </a:r>
            <a:r>
              <a:rPr lang="en-GB" sz="1300" dirty="0" smtClean="0">
                <a:solidFill>
                  <a:schemeClr val="tx1"/>
                </a:solidFill>
              </a:rPr>
              <a:t>distance </a:t>
            </a:r>
            <a:r>
              <a:rPr lang="en-GB" sz="1300" dirty="0">
                <a:solidFill>
                  <a:schemeClr val="tx1"/>
                </a:solidFill>
              </a:rPr>
              <a:t>band from A to B</a:t>
            </a:r>
          </a:p>
          <a:p>
            <a:pPr marL="457200" lvl="1" indent="0">
              <a:buNone/>
            </a:pPr>
            <a:r>
              <a:rPr lang="en-GB" sz="1300" dirty="0">
                <a:solidFill>
                  <a:schemeClr val="tx1"/>
                </a:solidFill>
              </a:rPr>
              <a:t>+</a:t>
            </a:r>
          </a:p>
          <a:p>
            <a:pPr marL="457200" lvl="1" indent="0">
              <a:buNone/>
            </a:pPr>
            <a:r>
              <a:rPr lang="en-GB" sz="1300" dirty="0" smtClean="0">
                <a:solidFill>
                  <a:schemeClr val="tx1"/>
                </a:solidFill>
              </a:rPr>
              <a:t>unit </a:t>
            </a:r>
            <a:r>
              <a:rPr lang="en-GB" sz="1300" dirty="0">
                <a:solidFill>
                  <a:schemeClr val="tx1"/>
                </a:solidFill>
              </a:rPr>
              <a:t>cost </a:t>
            </a:r>
            <a:r>
              <a:rPr lang="en-GB" sz="1300" dirty="0" smtClean="0">
                <a:solidFill>
                  <a:schemeClr val="tx1"/>
                </a:solidFill>
              </a:rPr>
              <a:t> </a:t>
            </a:r>
            <a:r>
              <a:rPr lang="en-GB" sz="1300" dirty="0">
                <a:solidFill>
                  <a:schemeClr val="tx1"/>
                </a:solidFill>
              </a:rPr>
              <a:t>corresponding to </a:t>
            </a:r>
            <a:r>
              <a:rPr lang="en-GB" sz="1300" dirty="0" smtClean="0">
                <a:solidFill>
                  <a:schemeClr val="tx1"/>
                </a:solidFill>
              </a:rPr>
              <a:t>distance </a:t>
            </a:r>
            <a:r>
              <a:rPr lang="en-GB" sz="1300" dirty="0">
                <a:solidFill>
                  <a:schemeClr val="tx1"/>
                </a:solidFill>
              </a:rPr>
              <a:t>band from B to C</a:t>
            </a:r>
          </a:p>
          <a:p>
            <a:pPr marL="457200" lvl="1" indent="0">
              <a:buNone/>
            </a:pPr>
            <a:r>
              <a:rPr lang="en-GB" sz="1300" dirty="0" smtClean="0">
                <a:solidFill>
                  <a:schemeClr val="tx1"/>
                </a:solidFill>
              </a:rPr>
              <a:t>Final </a:t>
            </a:r>
            <a:r>
              <a:rPr lang="en-GB" sz="1300" dirty="0">
                <a:solidFill>
                  <a:schemeClr val="tx1"/>
                </a:solidFill>
              </a:rPr>
              <a:t>travel </a:t>
            </a:r>
            <a:r>
              <a:rPr lang="en-GB" sz="1300" dirty="0" smtClean="0">
                <a:solidFill>
                  <a:schemeClr val="tx1"/>
                </a:solidFill>
              </a:rPr>
              <a:t>not </a:t>
            </a:r>
            <a:r>
              <a:rPr lang="en-GB" sz="1300" dirty="0">
                <a:solidFill>
                  <a:schemeClr val="tx1"/>
                </a:solidFill>
              </a:rPr>
              <a:t>taken into account for the calculation of the </a:t>
            </a:r>
            <a:r>
              <a:rPr lang="en-GB" sz="1300" dirty="0" smtClean="0">
                <a:solidFill>
                  <a:schemeClr val="tx1"/>
                </a:solidFill>
              </a:rPr>
              <a:t>grant</a:t>
            </a:r>
          </a:p>
          <a:p>
            <a:pPr marL="457200" lvl="1" indent="0">
              <a:buNone/>
            </a:pPr>
            <a:endParaRPr lang="en-GB" sz="1300" dirty="0">
              <a:solidFill>
                <a:schemeClr val="tx1"/>
              </a:solidFill>
            </a:endParaRPr>
          </a:p>
          <a:p>
            <a:pPr marL="457200" lvl="1" indent="0" algn="ctr">
              <a:buNone/>
            </a:pPr>
            <a:r>
              <a:rPr lang="en-GB" sz="1300" dirty="0">
                <a:solidFill>
                  <a:schemeClr val="tx1"/>
                </a:solidFill>
              </a:rPr>
              <a:t> </a:t>
            </a:r>
            <a:r>
              <a:rPr lang="en-GB" sz="1300" b="0" i="1" dirty="0" smtClean="0">
                <a:solidFill>
                  <a:srgbClr val="FF0000"/>
                </a:solidFill>
              </a:rPr>
              <a:t>Not applicable to </a:t>
            </a:r>
            <a:r>
              <a:rPr lang="en-GB" sz="1300" b="0" i="1" dirty="0">
                <a:solidFill>
                  <a:srgbClr val="FF0000"/>
                </a:solidFill>
              </a:rPr>
              <a:t>air travels with stopover(s</a:t>
            </a:r>
            <a:r>
              <a:rPr lang="en-GB" sz="1300" b="0" i="1" dirty="0" smtClean="0">
                <a:solidFill>
                  <a:srgbClr val="FF0000"/>
                </a:solidFill>
              </a:rPr>
              <a:t>)</a:t>
            </a:r>
            <a:endParaRPr lang="en-GB" sz="1300" b="0" i="1" dirty="0">
              <a:solidFill>
                <a:srgbClr val="FF0000"/>
              </a:solidFill>
            </a:endParaRPr>
          </a:p>
          <a:p>
            <a:pPr marL="457200" lvl="1" indent="0">
              <a:buNone/>
            </a:pPr>
            <a:endParaRPr lang="en-GB" sz="1300" b="0" dirty="0" smtClean="0">
              <a:solidFill>
                <a:schemeClr val="tx1"/>
              </a:solidFill>
            </a:endParaRPr>
          </a:p>
          <a:p>
            <a:pPr marL="457200" lvl="1" indent="0" algn="ctr">
              <a:buNone/>
            </a:pPr>
            <a:r>
              <a:rPr lang="en-GB" sz="1300" dirty="0" smtClean="0">
                <a:solidFill>
                  <a:srgbClr val="FF0000"/>
                </a:solidFill>
              </a:rPr>
              <a:t>No </a:t>
            </a:r>
            <a:r>
              <a:rPr lang="en-GB" sz="1300" dirty="0">
                <a:solidFill>
                  <a:srgbClr val="FF0000"/>
                </a:solidFill>
              </a:rPr>
              <a:t>financial contribution </a:t>
            </a:r>
            <a:r>
              <a:rPr lang="en-GB" sz="1300" dirty="0" smtClean="0">
                <a:solidFill>
                  <a:srgbClr val="FF0000"/>
                </a:solidFill>
              </a:rPr>
              <a:t>for </a:t>
            </a:r>
            <a:r>
              <a:rPr lang="en-GB" sz="1300" dirty="0">
                <a:solidFill>
                  <a:srgbClr val="FF0000"/>
                </a:solidFill>
              </a:rPr>
              <a:t>travels </a:t>
            </a:r>
            <a:r>
              <a:rPr lang="en-GB" sz="1300" dirty="0" smtClean="0">
                <a:solidFill>
                  <a:srgbClr val="FF0000"/>
                </a:solidFill>
              </a:rPr>
              <a:t>&lt; </a:t>
            </a:r>
            <a:r>
              <a:rPr lang="en-GB" sz="1300" dirty="0">
                <a:solidFill>
                  <a:srgbClr val="FF0000"/>
                </a:solidFill>
              </a:rPr>
              <a:t>100 </a:t>
            </a:r>
            <a:r>
              <a:rPr lang="en-GB" sz="1300" dirty="0" smtClean="0">
                <a:solidFill>
                  <a:srgbClr val="FF0000"/>
                </a:solidFill>
              </a:rPr>
              <a:t>km (costs of stay eligible)</a:t>
            </a:r>
            <a:endParaRPr lang="en-GB" sz="1300" dirty="0">
              <a:solidFill>
                <a:srgbClr val="FF0000"/>
              </a:solidFill>
            </a:endParaRPr>
          </a:p>
          <a:p>
            <a:pPr marL="457200" lvl="1" indent="0" algn="ctr">
              <a:buNone/>
            </a:pPr>
            <a:endParaRPr lang="en-GB" sz="1200" dirty="0" smtClean="0">
              <a:solidFill>
                <a:schemeClr val="tx1"/>
              </a:solidFill>
            </a:endParaRPr>
          </a:p>
          <a:p>
            <a:pPr lvl="1"/>
            <a:endParaRPr lang="en-GB" sz="1200" b="0" u="sng" dirty="0">
              <a:solidFill>
                <a:schemeClr val="tx1"/>
              </a:solidFill>
            </a:endParaRPr>
          </a:p>
          <a:p>
            <a:pPr lvl="1"/>
            <a:endParaRPr lang="en-GB" sz="1200" dirty="0" smtClean="0"/>
          </a:p>
        </p:txBody>
      </p:sp>
      <p:sp>
        <p:nvSpPr>
          <p:cNvPr id="2" name="Right Arrow 1"/>
          <p:cNvSpPr/>
          <p:nvPr/>
        </p:nvSpPr>
        <p:spPr bwMode="auto">
          <a:xfrm>
            <a:off x="762100" y="2348880"/>
            <a:ext cx="432048" cy="216024"/>
          </a:xfrm>
          <a:prstGeom prst="rightArrow">
            <a:avLst/>
          </a:prstGeom>
          <a:solidFill>
            <a:schemeClr val="tx1"/>
          </a:solidFill>
          <a:ln>
            <a:noFill/>
          </a:ln>
          <a:effectLst/>
          <a:ex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GB" sz="1200" b="0" i="0" u="none" strike="noStrike" cap="none" normalizeH="0" baseline="0" smtClean="0">
              <a:ln>
                <a:noFill/>
              </a:ln>
              <a:solidFill>
                <a:srgbClr val="0F5494"/>
              </a:solidFill>
              <a:effectLst/>
              <a:latin typeface="Verdana" pitchFamily="34" charset="0"/>
            </a:endParaRPr>
          </a:p>
        </p:txBody>
      </p:sp>
      <p:sp>
        <p:nvSpPr>
          <p:cNvPr id="5" name="Right Arrow 4"/>
          <p:cNvSpPr/>
          <p:nvPr/>
        </p:nvSpPr>
        <p:spPr bwMode="auto">
          <a:xfrm>
            <a:off x="991172" y="3933056"/>
            <a:ext cx="432048" cy="216024"/>
          </a:xfrm>
          <a:prstGeom prst="rightArrow">
            <a:avLst/>
          </a:prstGeom>
          <a:solidFill>
            <a:schemeClr val="tx1"/>
          </a:solidFill>
          <a:ln>
            <a:noFill/>
          </a:ln>
          <a:effectLst/>
          <a:ex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GB" sz="1200" b="0" i="0" u="none" strike="noStrike" cap="none" normalizeH="0" baseline="0" smtClean="0">
              <a:ln>
                <a:noFill/>
              </a:ln>
              <a:solidFill>
                <a:srgbClr val="0F5494"/>
              </a:solidFill>
              <a:effectLst/>
              <a:latin typeface="Verdana" pitchFamily="34" charset="0"/>
            </a:endParaRPr>
          </a:p>
        </p:txBody>
      </p:sp>
      <p:sp>
        <p:nvSpPr>
          <p:cNvPr id="3" name="Slide Number Placeholder 2"/>
          <p:cNvSpPr>
            <a:spLocks noGrp="1"/>
          </p:cNvSpPr>
          <p:nvPr>
            <p:ph type="sldNum" sz="quarter" idx="12"/>
          </p:nvPr>
        </p:nvSpPr>
        <p:spPr/>
        <p:txBody>
          <a:bodyPr/>
          <a:lstStyle/>
          <a:p>
            <a:fld id="{14F0E55B-1EBF-4C63-9883-404455EB20A7}" type="slidenum">
              <a:rPr lang="en-GB" altLang="en-US" smtClean="0"/>
              <a:pPr/>
              <a:t>36</a:t>
            </a:fld>
            <a:endParaRPr lang="en-GB" altLang="en-US"/>
          </a:p>
        </p:txBody>
      </p:sp>
    </p:spTree>
    <p:extLst>
      <p:ext uri="{BB962C8B-B14F-4D97-AF65-F5344CB8AC3E}">
        <p14:creationId xmlns:p14="http://schemas.microsoft.com/office/powerpoint/2010/main" val="114075072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a:xfrm>
            <a:off x="395288" y="1339851"/>
            <a:ext cx="8229600" cy="504974"/>
          </a:xfrm>
        </p:spPr>
        <p:txBody>
          <a:bodyPr/>
          <a:lstStyle/>
          <a:p>
            <a:pPr algn="ctr"/>
            <a:r>
              <a:rPr lang="fr-BE" dirty="0" smtClean="0"/>
              <a:t/>
            </a:r>
            <a:br>
              <a:rPr lang="fr-BE" dirty="0" smtClean="0"/>
            </a:br>
            <a:r>
              <a:rPr lang="en-GB" sz="3200" dirty="0" smtClean="0"/>
              <a:t> </a:t>
            </a:r>
            <a:br>
              <a:rPr lang="en-GB" sz="3200" dirty="0" smtClean="0"/>
            </a:br>
            <a:r>
              <a:rPr lang="en-GB" sz="2300" i="1" kern="1200" dirty="0" smtClean="0">
                <a:solidFill>
                  <a:schemeClr val="accent5">
                    <a:lumMod val="75000"/>
                  </a:schemeClr>
                </a:solidFill>
              </a:rPr>
              <a:t> </a:t>
            </a:r>
            <a:r>
              <a:rPr lang="en-GB" sz="2300" dirty="0" smtClean="0">
                <a:solidFill>
                  <a:srgbClr val="FF0000"/>
                </a:solidFill>
              </a:rPr>
              <a:t>Cost </a:t>
            </a:r>
            <a:r>
              <a:rPr lang="en-GB" sz="2300" dirty="0">
                <a:solidFill>
                  <a:srgbClr val="FF0000"/>
                </a:solidFill>
              </a:rPr>
              <a:t>of stay specific rules</a:t>
            </a:r>
            <a:br>
              <a:rPr lang="en-GB" sz="2300" dirty="0">
                <a:solidFill>
                  <a:srgbClr val="FF0000"/>
                </a:solidFill>
              </a:rPr>
            </a:br>
            <a:r>
              <a:rPr lang="en-GB" altLang="en-US" sz="2300" dirty="0">
                <a:solidFill>
                  <a:srgbClr val="FF0000"/>
                </a:solidFill>
              </a:rPr>
              <a:t/>
            </a:r>
            <a:br>
              <a:rPr lang="en-GB" altLang="en-US" sz="2300" dirty="0">
                <a:solidFill>
                  <a:srgbClr val="FF0000"/>
                </a:solidFill>
              </a:rPr>
            </a:br>
            <a:r>
              <a:rPr lang="en-GB" dirty="0" smtClean="0"/>
              <a:t/>
            </a:r>
            <a:br>
              <a:rPr lang="en-GB" dirty="0" smtClean="0"/>
            </a:br>
            <a:endParaRPr lang="en-US" altLang="en-US" dirty="0"/>
          </a:p>
        </p:txBody>
      </p:sp>
      <p:sp>
        <p:nvSpPr>
          <p:cNvPr id="83971" name="Rectangle 3"/>
          <p:cNvSpPr>
            <a:spLocks noGrp="1" noChangeArrowheads="1"/>
          </p:cNvSpPr>
          <p:nvPr>
            <p:ph type="body" idx="1"/>
          </p:nvPr>
        </p:nvSpPr>
        <p:spPr>
          <a:xfrm>
            <a:off x="457200" y="1700808"/>
            <a:ext cx="8229600" cy="4680519"/>
          </a:xfrm>
        </p:spPr>
        <p:txBody>
          <a:bodyPr/>
          <a:lstStyle/>
          <a:p>
            <a:pPr marL="88900" lvl="1" indent="0" algn="just">
              <a:buNone/>
            </a:pPr>
            <a:r>
              <a:rPr lang="en-GB" sz="1200" dirty="0" smtClean="0"/>
              <a:t>Staff/students for </a:t>
            </a:r>
            <a:r>
              <a:rPr lang="en-GB" sz="1200" dirty="0"/>
              <a:t>activities </a:t>
            </a:r>
            <a:r>
              <a:rPr lang="en-GB" sz="1200" dirty="0" smtClean="0"/>
              <a:t>outside city </a:t>
            </a:r>
            <a:r>
              <a:rPr lang="en-GB" sz="1200" dirty="0"/>
              <a:t>of </a:t>
            </a:r>
            <a:r>
              <a:rPr lang="en-GB" sz="1200" dirty="0" smtClean="0"/>
              <a:t>participant's </a:t>
            </a:r>
            <a:r>
              <a:rPr lang="en-GB" sz="1200" dirty="0"/>
              <a:t>home </a:t>
            </a:r>
            <a:r>
              <a:rPr lang="en-GB" sz="1200" dirty="0" smtClean="0"/>
              <a:t>institution </a:t>
            </a:r>
          </a:p>
          <a:p>
            <a:pPr marL="88900" lvl="1" indent="0" algn="just">
              <a:buNone/>
            </a:pPr>
            <a:endParaRPr lang="en-GB" sz="1200" dirty="0" smtClean="0"/>
          </a:p>
          <a:p>
            <a:pPr marL="88900" lvl="1" indent="0" algn="just">
              <a:buNone/>
            </a:pPr>
            <a:r>
              <a:rPr lang="en-GB" sz="1200" dirty="0" smtClean="0"/>
              <a:t>Activities in </a:t>
            </a:r>
            <a:r>
              <a:rPr lang="en-GB" sz="1200" dirty="0"/>
              <a:t>project beneficiaries' countries. </a:t>
            </a:r>
            <a:r>
              <a:rPr lang="en-GB" sz="1200" dirty="0" smtClean="0">
                <a:solidFill>
                  <a:srgbClr val="FF0000"/>
                </a:solidFill>
              </a:rPr>
              <a:t>Exception must </a:t>
            </a:r>
            <a:r>
              <a:rPr lang="en-GB" sz="1200" dirty="0">
                <a:solidFill>
                  <a:srgbClr val="FF0000"/>
                </a:solidFill>
              </a:rPr>
              <a:t>be authorised </a:t>
            </a:r>
          </a:p>
          <a:p>
            <a:pPr marL="0" indent="0">
              <a:buNone/>
            </a:pPr>
            <a:r>
              <a:rPr lang="en-GB" sz="1200" dirty="0"/>
              <a:t> </a:t>
            </a:r>
          </a:p>
          <a:p>
            <a:pPr marL="0" indent="0" algn="ctr">
              <a:buNone/>
            </a:pPr>
            <a:r>
              <a:rPr lang="en-GB" sz="1400" dirty="0"/>
              <a:t>Unit costs </a:t>
            </a:r>
            <a:r>
              <a:rPr lang="en-GB" sz="1400" dirty="0" smtClean="0"/>
              <a:t>for </a:t>
            </a:r>
            <a:r>
              <a:rPr lang="en-GB" sz="1400" b="1" dirty="0"/>
              <a:t>staff</a:t>
            </a:r>
            <a:r>
              <a:rPr lang="en-GB" sz="1400" dirty="0"/>
              <a:t> </a:t>
            </a:r>
            <a:r>
              <a:rPr lang="en-GB" sz="1400" dirty="0" smtClean="0"/>
              <a:t>             unit costs </a:t>
            </a:r>
            <a:r>
              <a:rPr lang="en-GB" sz="1400" dirty="0"/>
              <a:t>for </a:t>
            </a:r>
            <a:r>
              <a:rPr lang="en-GB" sz="1400" b="1" dirty="0" smtClean="0"/>
              <a:t>students</a:t>
            </a:r>
          </a:p>
          <a:p>
            <a:pPr algn="ctr"/>
            <a:endParaRPr lang="en-GB" sz="1400" dirty="0"/>
          </a:p>
          <a:p>
            <a:pPr marL="0" lvl="0" indent="0">
              <a:buNone/>
            </a:pPr>
            <a:r>
              <a:rPr lang="en-GB" sz="1400" dirty="0" smtClean="0"/>
              <a:t>Unit costs can only be claimed if there is </a:t>
            </a:r>
            <a:r>
              <a:rPr lang="en-GB" sz="1400" b="1" dirty="0" smtClean="0">
                <a:solidFill>
                  <a:srgbClr val="FF0000"/>
                </a:solidFill>
              </a:rPr>
              <a:t>at least 1 overnight stay</a:t>
            </a:r>
          </a:p>
          <a:p>
            <a:pPr marL="0" lvl="0" indent="0">
              <a:buNone/>
            </a:pPr>
            <a:endParaRPr lang="en-GB" sz="1400" b="1" dirty="0" smtClean="0">
              <a:solidFill>
                <a:srgbClr val="FF0000"/>
              </a:solidFill>
            </a:endParaRPr>
          </a:p>
          <a:p>
            <a:pPr marL="0" lvl="0" indent="0">
              <a:buNone/>
            </a:pPr>
            <a:r>
              <a:rPr lang="en-GB" sz="1400" dirty="0" smtClean="0"/>
              <a:t>For </a:t>
            </a:r>
            <a:r>
              <a:rPr lang="en-GB" sz="1400" dirty="0"/>
              <a:t>each </a:t>
            </a:r>
            <a:r>
              <a:rPr lang="en-GB" sz="1400" b="1" dirty="0" smtClean="0"/>
              <a:t>staff: </a:t>
            </a:r>
            <a:r>
              <a:rPr lang="en-GB" sz="1400" dirty="0" smtClean="0"/>
              <a:t>unit </a:t>
            </a:r>
            <a:r>
              <a:rPr lang="en-GB" sz="1400" dirty="0"/>
              <a:t>cost corresponding to the </a:t>
            </a:r>
            <a:r>
              <a:rPr lang="en-GB" sz="1400" dirty="0" smtClean="0"/>
              <a:t>duration </a:t>
            </a:r>
            <a:r>
              <a:rPr lang="en-GB" sz="1400" dirty="0"/>
              <a:t>of the activities (in days), up to </a:t>
            </a:r>
            <a:r>
              <a:rPr lang="en-GB" sz="1400" dirty="0" smtClean="0"/>
              <a:t>14</a:t>
            </a:r>
            <a:r>
              <a:rPr lang="en-GB" sz="1400" baseline="30000" dirty="0" smtClean="0"/>
              <a:t>th</a:t>
            </a:r>
            <a:r>
              <a:rPr lang="en-GB" sz="1400" dirty="0" smtClean="0"/>
              <a:t> day/between 15</a:t>
            </a:r>
            <a:r>
              <a:rPr lang="en-GB" sz="1400" baseline="30000" dirty="0" smtClean="0"/>
              <a:t>th</a:t>
            </a:r>
            <a:r>
              <a:rPr lang="en-GB" sz="1400" dirty="0" smtClean="0"/>
              <a:t> </a:t>
            </a:r>
            <a:r>
              <a:rPr lang="en-GB" sz="1400" dirty="0"/>
              <a:t>and 60</a:t>
            </a:r>
            <a:r>
              <a:rPr lang="en-GB" sz="1400" baseline="30000" dirty="0"/>
              <a:t>th</a:t>
            </a:r>
            <a:r>
              <a:rPr lang="en-GB" sz="1400" dirty="0"/>
              <a:t> </a:t>
            </a:r>
            <a:r>
              <a:rPr lang="en-GB" sz="1400" dirty="0" smtClean="0"/>
              <a:t>day/between </a:t>
            </a:r>
            <a:r>
              <a:rPr lang="en-GB" sz="1400" dirty="0"/>
              <a:t>61</a:t>
            </a:r>
            <a:r>
              <a:rPr lang="en-GB" sz="1400" baseline="30000" dirty="0"/>
              <a:t>st</a:t>
            </a:r>
            <a:r>
              <a:rPr lang="en-GB" sz="1400" dirty="0"/>
              <a:t> day and up to 3 </a:t>
            </a:r>
            <a:r>
              <a:rPr lang="en-GB" sz="1400" dirty="0" smtClean="0"/>
              <a:t>months</a:t>
            </a:r>
          </a:p>
          <a:p>
            <a:pPr marL="0" lvl="0" indent="0">
              <a:buNone/>
            </a:pPr>
            <a:r>
              <a:rPr lang="en-GB" sz="1400" dirty="0" smtClean="0"/>
              <a:t>For </a:t>
            </a:r>
            <a:r>
              <a:rPr lang="en-GB" sz="1400" dirty="0"/>
              <a:t>each </a:t>
            </a:r>
            <a:r>
              <a:rPr lang="en-GB" sz="1400" b="1" dirty="0" smtClean="0"/>
              <a:t>student: </a:t>
            </a:r>
            <a:r>
              <a:rPr lang="en-GB" sz="1400" dirty="0" smtClean="0"/>
              <a:t>unit </a:t>
            </a:r>
            <a:r>
              <a:rPr lang="en-GB" sz="1400" dirty="0"/>
              <a:t>cost corresponding to </a:t>
            </a:r>
            <a:r>
              <a:rPr lang="en-GB" sz="1400" dirty="0" smtClean="0"/>
              <a:t>duration </a:t>
            </a:r>
            <a:r>
              <a:rPr lang="en-GB" sz="1400" dirty="0"/>
              <a:t>of </a:t>
            </a:r>
            <a:r>
              <a:rPr lang="en-GB" sz="1400" dirty="0" smtClean="0"/>
              <a:t>activities </a:t>
            </a:r>
            <a:r>
              <a:rPr lang="en-GB" sz="1400" dirty="0"/>
              <a:t>(in days), up to </a:t>
            </a:r>
            <a:r>
              <a:rPr lang="en-GB" sz="1400" dirty="0" smtClean="0"/>
              <a:t>14</a:t>
            </a:r>
            <a:r>
              <a:rPr lang="en-GB" sz="1400" baseline="30000" dirty="0" smtClean="0"/>
              <a:t>th</a:t>
            </a:r>
            <a:r>
              <a:rPr lang="en-GB" sz="1400" dirty="0" smtClean="0"/>
              <a:t> day/between 15</a:t>
            </a:r>
            <a:r>
              <a:rPr lang="en-GB" sz="1400" baseline="30000" dirty="0" smtClean="0"/>
              <a:t>th</a:t>
            </a:r>
            <a:r>
              <a:rPr lang="en-GB" sz="1400" dirty="0" smtClean="0"/>
              <a:t> </a:t>
            </a:r>
            <a:r>
              <a:rPr lang="en-GB" sz="1400" dirty="0"/>
              <a:t>and 60</a:t>
            </a:r>
            <a:r>
              <a:rPr lang="en-GB" sz="1400" baseline="30000" dirty="0"/>
              <a:t>th</a:t>
            </a:r>
            <a:r>
              <a:rPr lang="en-GB" sz="1400" dirty="0"/>
              <a:t> </a:t>
            </a:r>
            <a:r>
              <a:rPr lang="en-GB" sz="1400" dirty="0" smtClean="0"/>
              <a:t>day</a:t>
            </a:r>
          </a:p>
          <a:p>
            <a:pPr marL="0" lvl="0" indent="0" algn="ctr">
              <a:buNone/>
            </a:pPr>
            <a:endParaRPr lang="en-GB" sz="1400" b="1" dirty="0" smtClean="0">
              <a:solidFill>
                <a:srgbClr val="FF0000"/>
              </a:solidFill>
            </a:endParaRPr>
          </a:p>
          <a:p>
            <a:pPr marL="0" lvl="0" indent="0" algn="ctr">
              <a:buNone/>
            </a:pPr>
            <a:r>
              <a:rPr lang="en-GB" sz="1400" b="1" dirty="0" smtClean="0">
                <a:solidFill>
                  <a:srgbClr val="FF0000"/>
                </a:solidFill>
              </a:rPr>
              <a:t>Each </a:t>
            </a:r>
            <a:r>
              <a:rPr lang="en-GB" sz="1400" b="1" dirty="0">
                <a:solidFill>
                  <a:srgbClr val="FF0000"/>
                </a:solidFill>
              </a:rPr>
              <a:t>unit cost corresponds to a fixed amount in Euro per day per </a:t>
            </a:r>
            <a:r>
              <a:rPr lang="en-GB" sz="1400" b="1" dirty="0" smtClean="0">
                <a:solidFill>
                  <a:srgbClr val="FF0000"/>
                </a:solidFill>
              </a:rPr>
              <a:t>participant </a:t>
            </a:r>
            <a:endParaRPr lang="en-GB" sz="1400" b="1" dirty="0">
              <a:solidFill>
                <a:srgbClr val="FF0000"/>
              </a:solidFill>
            </a:endParaRPr>
          </a:p>
          <a:p>
            <a:pPr marL="0" indent="0">
              <a:buNone/>
            </a:pPr>
            <a:r>
              <a:rPr lang="en-GB" sz="1400" b="1" dirty="0" smtClean="0"/>
              <a:t>How to apply unit costs?</a:t>
            </a:r>
          </a:p>
          <a:p>
            <a:pPr marL="0" indent="0">
              <a:buNone/>
            </a:pPr>
            <a:r>
              <a:rPr lang="en-GB" sz="1400" dirty="0" smtClean="0"/>
              <a:t>(1) Identify </a:t>
            </a:r>
            <a:r>
              <a:rPr lang="en-GB" sz="1400" dirty="0"/>
              <a:t>the duration in days of the activity (including the travel from their place of origin to the venue of the activity and </a:t>
            </a:r>
            <a:r>
              <a:rPr lang="en-GB" sz="1400" dirty="0" smtClean="0"/>
              <a:t>vice-versa) (2) Number of unit costs = numbers of days of activity performed.</a:t>
            </a:r>
          </a:p>
          <a:p>
            <a:pPr algn="ctr"/>
            <a:r>
              <a:rPr lang="en-GB" sz="1400" u="sng" dirty="0" smtClean="0"/>
              <a:t>Each </a:t>
            </a:r>
            <a:r>
              <a:rPr lang="en-GB" sz="1400" u="sng" dirty="0"/>
              <a:t>unit cost </a:t>
            </a:r>
            <a:r>
              <a:rPr lang="en-GB" sz="1400" u="sng" dirty="0" smtClean="0"/>
              <a:t>contributes </a:t>
            </a:r>
            <a:r>
              <a:rPr lang="en-GB" sz="1400" u="sng" dirty="0"/>
              <a:t>to </a:t>
            </a:r>
            <a:r>
              <a:rPr lang="en-GB" sz="1400" u="sng" dirty="0" smtClean="0"/>
              <a:t>costs </a:t>
            </a:r>
            <a:r>
              <a:rPr lang="en-GB" sz="1400" u="sng" dirty="0"/>
              <a:t>of stay regardless of </a:t>
            </a:r>
            <a:r>
              <a:rPr lang="en-GB" sz="1400" u="sng" dirty="0" smtClean="0"/>
              <a:t>expenses </a:t>
            </a:r>
            <a:r>
              <a:rPr lang="en-GB" sz="1400" u="sng" dirty="0"/>
              <a:t>actually </a:t>
            </a:r>
            <a:r>
              <a:rPr lang="en-GB" sz="1400" u="sng" dirty="0" smtClean="0"/>
              <a:t>incurred</a:t>
            </a:r>
            <a:endParaRPr lang="en-GB" sz="1400" u="sng" dirty="0"/>
          </a:p>
          <a:p>
            <a:endParaRPr lang="en-GB" sz="1400" dirty="0"/>
          </a:p>
        </p:txBody>
      </p:sp>
      <p:sp>
        <p:nvSpPr>
          <p:cNvPr id="2" name="Not Equal 1"/>
          <p:cNvSpPr/>
          <p:nvPr/>
        </p:nvSpPr>
        <p:spPr bwMode="auto">
          <a:xfrm>
            <a:off x="4114304" y="2614959"/>
            <a:ext cx="576064" cy="288032"/>
          </a:xfrm>
          <a:prstGeom prst="mathNotEqual">
            <a:avLst/>
          </a:prstGeom>
          <a:solidFill>
            <a:schemeClr val="tx1"/>
          </a:solidFill>
          <a:ln>
            <a:noFill/>
          </a:ln>
          <a:effectLst/>
          <a:ex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GB" sz="1200" b="0" i="0" u="none" strike="noStrike" cap="none" normalizeH="0" baseline="0" smtClean="0">
              <a:ln>
                <a:noFill/>
              </a:ln>
              <a:solidFill>
                <a:srgbClr val="0F5494"/>
              </a:solidFill>
              <a:effectLst/>
              <a:latin typeface="Verdana" pitchFamily="34" charset="0"/>
            </a:endParaRPr>
          </a:p>
        </p:txBody>
      </p:sp>
      <p:sp>
        <p:nvSpPr>
          <p:cNvPr id="3" name="Slide Number Placeholder 2"/>
          <p:cNvSpPr>
            <a:spLocks noGrp="1"/>
          </p:cNvSpPr>
          <p:nvPr>
            <p:ph type="sldNum" sz="quarter" idx="12"/>
          </p:nvPr>
        </p:nvSpPr>
        <p:spPr/>
        <p:txBody>
          <a:bodyPr/>
          <a:lstStyle/>
          <a:p>
            <a:endParaRPr lang="en-GB" altLang="en-US" dirty="0" smtClean="0"/>
          </a:p>
          <a:p>
            <a:fld id="{14F0E55B-1EBF-4C63-9883-404455EB20A7}" type="slidenum">
              <a:rPr lang="en-GB" altLang="en-US" smtClean="0"/>
              <a:pPr/>
              <a:t>37</a:t>
            </a:fld>
            <a:endParaRPr lang="en-GB" altLang="en-US" dirty="0"/>
          </a:p>
        </p:txBody>
      </p:sp>
    </p:spTree>
    <p:extLst>
      <p:ext uri="{BB962C8B-B14F-4D97-AF65-F5344CB8AC3E}">
        <p14:creationId xmlns:p14="http://schemas.microsoft.com/office/powerpoint/2010/main" val="402996734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a:xfrm>
            <a:off x="395288" y="1339851"/>
            <a:ext cx="8229600" cy="504974"/>
          </a:xfrm>
        </p:spPr>
        <p:txBody>
          <a:bodyPr/>
          <a:lstStyle/>
          <a:p>
            <a:pPr algn="ctr"/>
            <a:r>
              <a:rPr lang="fr-BE" dirty="0" smtClean="0"/>
              <a:t/>
            </a:r>
            <a:br>
              <a:rPr lang="fr-BE" dirty="0" smtClean="0"/>
            </a:br>
            <a:r>
              <a:rPr lang="en-GB" sz="3200" dirty="0" smtClean="0"/>
              <a:t> </a:t>
            </a:r>
            <a:br>
              <a:rPr lang="en-GB" sz="3200" dirty="0" smtClean="0"/>
            </a:br>
            <a:r>
              <a:rPr lang="en-GB" sz="2300" i="1" kern="1200" dirty="0" smtClean="0">
                <a:solidFill>
                  <a:schemeClr val="accent5">
                    <a:lumMod val="75000"/>
                  </a:schemeClr>
                </a:solidFill>
              </a:rPr>
              <a:t> </a:t>
            </a:r>
            <a:r>
              <a:rPr lang="en-GB" sz="2300" dirty="0" smtClean="0">
                <a:solidFill>
                  <a:srgbClr val="FF0000"/>
                </a:solidFill>
              </a:rPr>
              <a:t>Cost </a:t>
            </a:r>
            <a:r>
              <a:rPr lang="en-GB" sz="2300" dirty="0">
                <a:solidFill>
                  <a:srgbClr val="FF0000"/>
                </a:solidFill>
              </a:rPr>
              <a:t>of stay specific rules</a:t>
            </a:r>
            <a:br>
              <a:rPr lang="en-GB" sz="2300" dirty="0">
                <a:solidFill>
                  <a:srgbClr val="FF0000"/>
                </a:solidFill>
              </a:rPr>
            </a:br>
            <a:r>
              <a:rPr lang="en-GB" altLang="en-US" sz="2300" dirty="0">
                <a:solidFill>
                  <a:srgbClr val="FF0000"/>
                </a:solidFill>
              </a:rPr>
              <a:t/>
            </a:r>
            <a:br>
              <a:rPr lang="en-GB" altLang="en-US" sz="2300" dirty="0">
                <a:solidFill>
                  <a:srgbClr val="FF0000"/>
                </a:solidFill>
              </a:rPr>
            </a:br>
            <a:r>
              <a:rPr lang="en-GB" dirty="0" smtClean="0"/>
              <a:t/>
            </a:r>
            <a:br>
              <a:rPr lang="en-GB" dirty="0" smtClean="0"/>
            </a:br>
            <a:endParaRPr lang="en-US" altLang="en-US" dirty="0"/>
          </a:p>
        </p:txBody>
      </p:sp>
      <p:sp>
        <p:nvSpPr>
          <p:cNvPr id="83971" name="Rectangle 3"/>
          <p:cNvSpPr>
            <a:spLocks noGrp="1" noChangeArrowheads="1"/>
          </p:cNvSpPr>
          <p:nvPr>
            <p:ph type="body" idx="1"/>
          </p:nvPr>
        </p:nvSpPr>
        <p:spPr>
          <a:xfrm>
            <a:off x="457200" y="2132856"/>
            <a:ext cx="8229600" cy="4320479"/>
          </a:xfrm>
        </p:spPr>
        <p:txBody>
          <a:bodyPr/>
          <a:lstStyle/>
          <a:p>
            <a:pPr marL="0" indent="0">
              <a:buNone/>
            </a:pPr>
            <a:r>
              <a:rPr lang="en-GB" sz="1400" b="1" dirty="0">
                <a:solidFill>
                  <a:schemeClr val="tx1"/>
                </a:solidFill>
              </a:rPr>
              <a:t>Examples</a:t>
            </a:r>
            <a:r>
              <a:rPr lang="en-GB" sz="1400" b="1" dirty="0" smtClean="0">
                <a:solidFill>
                  <a:schemeClr val="tx1"/>
                </a:solidFill>
              </a:rPr>
              <a:t>:</a:t>
            </a:r>
          </a:p>
          <a:p>
            <a:pPr marL="0" indent="0">
              <a:buNone/>
            </a:pPr>
            <a:endParaRPr lang="en-GB" sz="1400" dirty="0">
              <a:solidFill>
                <a:srgbClr val="FF0000"/>
              </a:solidFill>
            </a:endParaRPr>
          </a:p>
          <a:p>
            <a:pPr marL="0" indent="0">
              <a:buNone/>
            </a:pPr>
            <a:r>
              <a:rPr lang="en-GB" sz="1400" b="1" dirty="0" smtClean="0">
                <a:solidFill>
                  <a:srgbClr val="FF0000"/>
                </a:solidFill>
              </a:rPr>
              <a:t>A </a:t>
            </a:r>
            <a:r>
              <a:rPr lang="en-GB" sz="1400" b="1" dirty="0">
                <a:solidFill>
                  <a:srgbClr val="FF0000"/>
                </a:solidFill>
              </a:rPr>
              <a:t>staff from Paris (France) </a:t>
            </a:r>
            <a:r>
              <a:rPr lang="en-GB" sz="1400" b="1" dirty="0" smtClean="0">
                <a:solidFill>
                  <a:srgbClr val="FF0000"/>
                </a:solidFill>
              </a:rPr>
              <a:t>takes </a:t>
            </a:r>
            <a:r>
              <a:rPr lang="en-GB" sz="1400" b="1" dirty="0">
                <a:solidFill>
                  <a:srgbClr val="FF0000"/>
                </a:solidFill>
              </a:rPr>
              <a:t>part in </a:t>
            </a:r>
            <a:r>
              <a:rPr lang="en-GB" sz="1400" b="1" dirty="0" smtClean="0">
                <a:solidFill>
                  <a:srgbClr val="FF0000"/>
                </a:solidFill>
              </a:rPr>
              <a:t>activity </a:t>
            </a:r>
            <a:r>
              <a:rPr lang="en-GB" sz="1400" b="1" dirty="0">
                <a:solidFill>
                  <a:srgbClr val="FF0000"/>
                </a:solidFill>
              </a:rPr>
              <a:t>in Brussels (Belgium) during 2 </a:t>
            </a:r>
            <a:r>
              <a:rPr lang="en-GB" sz="1400" b="1" dirty="0" smtClean="0">
                <a:solidFill>
                  <a:srgbClr val="FF0000"/>
                </a:solidFill>
              </a:rPr>
              <a:t>days</a:t>
            </a:r>
            <a:r>
              <a:rPr lang="en-GB" sz="1400" b="1" dirty="0">
                <a:solidFill>
                  <a:srgbClr val="FF0000"/>
                </a:solidFill>
              </a:rPr>
              <a:t>:</a:t>
            </a:r>
            <a:endParaRPr lang="en-GB" sz="1400" b="1" dirty="0" smtClean="0">
              <a:solidFill>
                <a:srgbClr val="FF0000"/>
              </a:solidFill>
            </a:endParaRPr>
          </a:p>
          <a:p>
            <a:pPr marL="0" indent="0">
              <a:buNone/>
            </a:pPr>
            <a:r>
              <a:rPr lang="en-GB" sz="1400" b="1" u="sng" dirty="0" smtClean="0">
                <a:solidFill>
                  <a:srgbClr val="FF0000"/>
                </a:solidFill>
              </a:rPr>
              <a:t>Max. 2 </a:t>
            </a:r>
            <a:r>
              <a:rPr lang="en-GB" sz="1400" b="1" u="sng" dirty="0">
                <a:solidFill>
                  <a:srgbClr val="FF0000"/>
                </a:solidFill>
              </a:rPr>
              <a:t>unit costs of 120 Euros </a:t>
            </a:r>
            <a:r>
              <a:rPr lang="en-GB" sz="1400" b="1" u="sng" dirty="0" smtClean="0">
                <a:solidFill>
                  <a:srgbClr val="FF0000"/>
                </a:solidFill>
              </a:rPr>
              <a:t>each (TOTAL: 240 Euros)</a:t>
            </a:r>
            <a:endParaRPr lang="en-GB" sz="1400" b="1" u="sng" dirty="0">
              <a:solidFill>
                <a:srgbClr val="FF0000"/>
              </a:solidFill>
            </a:endParaRPr>
          </a:p>
          <a:p>
            <a:pPr marL="0" indent="0">
              <a:buNone/>
            </a:pPr>
            <a:endParaRPr lang="en-GB" sz="1400" b="1" dirty="0">
              <a:solidFill>
                <a:srgbClr val="FF0000"/>
              </a:solidFill>
            </a:endParaRPr>
          </a:p>
          <a:p>
            <a:pPr marL="0" indent="0">
              <a:buNone/>
            </a:pPr>
            <a:r>
              <a:rPr lang="en-GB" sz="1400" b="1" dirty="0" smtClean="0">
                <a:solidFill>
                  <a:srgbClr val="FF0000"/>
                </a:solidFill>
              </a:rPr>
              <a:t>A </a:t>
            </a:r>
            <a:r>
              <a:rPr lang="en-GB" sz="1400" b="1" dirty="0">
                <a:solidFill>
                  <a:srgbClr val="FF0000"/>
                </a:solidFill>
              </a:rPr>
              <a:t>staff from Paris (France) </a:t>
            </a:r>
            <a:r>
              <a:rPr lang="en-GB" sz="1400" b="1" dirty="0" smtClean="0">
                <a:solidFill>
                  <a:srgbClr val="FF0000"/>
                </a:solidFill>
              </a:rPr>
              <a:t>takes </a:t>
            </a:r>
            <a:r>
              <a:rPr lang="en-GB" sz="1400" b="1" dirty="0">
                <a:solidFill>
                  <a:srgbClr val="FF0000"/>
                </a:solidFill>
              </a:rPr>
              <a:t>part in </a:t>
            </a:r>
            <a:r>
              <a:rPr lang="en-GB" sz="1400" b="1" dirty="0" smtClean="0">
                <a:solidFill>
                  <a:srgbClr val="FF0000"/>
                </a:solidFill>
              </a:rPr>
              <a:t>activity </a:t>
            </a:r>
            <a:r>
              <a:rPr lang="en-GB" sz="1400" b="1" dirty="0">
                <a:solidFill>
                  <a:srgbClr val="FF0000"/>
                </a:solidFill>
              </a:rPr>
              <a:t>in Brussels (Belgium) during 20 </a:t>
            </a:r>
            <a:r>
              <a:rPr lang="en-GB" sz="1400" b="1" dirty="0" smtClean="0">
                <a:solidFill>
                  <a:srgbClr val="FF0000"/>
                </a:solidFill>
              </a:rPr>
              <a:t>days: </a:t>
            </a:r>
          </a:p>
          <a:p>
            <a:pPr marL="0" indent="0">
              <a:buNone/>
            </a:pPr>
            <a:r>
              <a:rPr lang="en-GB" sz="1400" b="1" u="sng" dirty="0" smtClean="0">
                <a:solidFill>
                  <a:srgbClr val="FF0000"/>
                </a:solidFill>
              </a:rPr>
              <a:t>Max. 14 </a:t>
            </a:r>
            <a:r>
              <a:rPr lang="en-GB" sz="1400" b="1" u="sng" dirty="0">
                <a:solidFill>
                  <a:srgbClr val="FF0000"/>
                </a:solidFill>
              </a:rPr>
              <a:t>unit costs of 120 Euros each + 6 unit costs of 70 Euros each </a:t>
            </a:r>
            <a:r>
              <a:rPr lang="en-GB" sz="1400" b="1" u="sng" dirty="0" smtClean="0">
                <a:solidFill>
                  <a:srgbClr val="FF0000"/>
                </a:solidFill>
              </a:rPr>
              <a:t>(TOTAL: </a:t>
            </a:r>
            <a:r>
              <a:rPr lang="en-GB" sz="1400" b="1" u="sng" dirty="0">
                <a:solidFill>
                  <a:srgbClr val="FF0000"/>
                </a:solidFill>
              </a:rPr>
              <a:t>2.100 </a:t>
            </a:r>
            <a:r>
              <a:rPr lang="en-GB" sz="1400" b="1" u="sng" dirty="0" smtClean="0">
                <a:solidFill>
                  <a:srgbClr val="FF0000"/>
                </a:solidFill>
              </a:rPr>
              <a:t>Euros)</a:t>
            </a:r>
            <a:endParaRPr lang="en-GB" sz="1400" b="1" u="sng" dirty="0">
              <a:solidFill>
                <a:srgbClr val="FF0000"/>
              </a:solidFill>
            </a:endParaRPr>
          </a:p>
          <a:p>
            <a:pPr marL="0" indent="0">
              <a:buNone/>
            </a:pPr>
            <a:endParaRPr lang="en-GB" sz="1400" b="1" dirty="0">
              <a:solidFill>
                <a:srgbClr val="FF0000"/>
              </a:solidFill>
            </a:endParaRPr>
          </a:p>
          <a:p>
            <a:pPr marL="0" indent="0">
              <a:buNone/>
            </a:pPr>
            <a:r>
              <a:rPr lang="en-GB" sz="1400" b="1" dirty="0" smtClean="0">
                <a:solidFill>
                  <a:srgbClr val="FF0000"/>
                </a:solidFill>
              </a:rPr>
              <a:t>A </a:t>
            </a:r>
            <a:r>
              <a:rPr lang="en-GB" sz="1400" b="1" dirty="0">
                <a:solidFill>
                  <a:srgbClr val="FF0000"/>
                </a:solidFill>
              </a:rPr>
              <a:t>student from Paris (France) </a:t>
            </a:r>
            <a:r>
              <a:rPr lang="en-GB" sz="1400" b="1" dirty="0" smtClean="0">
                <a:solidFill>
                  <a:srgbClr val="FF0000"/>
                </a:solidFill>
              </a:rPr>
              <a:t>takes </a:t>
            </a:r>
            <a:r>
              <a:rPr lang="en-GB" sz="1400" b="1" dirty="0">
                <a:solidFill>
                  <a:srgbClr val="FF0000"/>
                </a:solidFill>
              </a:rPr>
              <a:t>part in </a:t>
            </a:r>
            <a:r>
              <a:rPr lang="en-GB" sz="1400" b="1" dirty="0" smtClean="0">
                <a:solidFill>
                  <a:srgbClr val="FF0000"/>
                </a:solidFill>
              </a:rPr>
              <a:t>activity </a:t>
            </a:r>
            <a:r>
              <a:rPr lang="en-GB" sz="1400" b="1" dirty="0">
                <a:solidFill>
                  <a:srgbClr val="FF0000"/>
                </a:solidFill>
              </a:rPr>
              <a:t>in Berlin (Germany) during 22 </a:t>
            </a:r>
            <a:r>
              <a:rPr lang="en-GB" sz="1400" b="1" dirty="0" smtClean="0">
                <a:solidFill>
                  <a:srgbClr val="FF0000"/>
                </a:solidFill>
              </a:rPr>
              <a:t>days: </a:t>
            </a:r>
          </a:p>
          <a:p>
            <a:pPr marL="0" indent="0">
              <a:buNone/>
            </a:pPr>
            <a:r>
              <a:rPr lang="en-GB" sz="1400" b="1" u="sng" dirty="0" smtClean="0">
                <a:solidFill>
                  <a:srgbClr val="FF0000"/>
                </a:solidFill>
              </a:rPr>
              <a:t>Max. 14 </a:t>
            </a:r>
            <a:r>
              <a:rPr lang="en-GB" sz="1400" b="1" u="sng" dirty="0">
                <a:solidFill>
                  <a:srgbClr val="FF0000"/>
                </a:solidFill>
              </a:rPr>
              <a:t>unit costs of 55 Euros each </a:t>
            </a:r>
            <a:r>
              <a:rPr lang="en-GB" sz="1400" b="1" u="sng" dirty="0" smtClean="0">
                <a:solidFill>
                  <a:srgbClr val="FF0000"/>
                </a:solidFill>
              </a:rPr>
              <a:t>+ </a:t>
            </a:r>
            <a:r>
              <a:rPr lang="en-GB" sz="1400" b="1" u="sng" dirty="0">
                <a:solidFill>
                  <a:srgbClr val="FF0000"/>
                </a:solidFill>
              </a:rPr>
              <a:t>8 unit costs of 40 Euros </a:t>
            </a:r>
            <a:r>
              <a:rPr lang="en-GB" sz="1400" b="1" u="sng" dirty="0" smtClean="0">
                <a:solidFill>
                  <a:srgbClr val="FF0000"/>
                </a:solidFill>
              </a:rPr>
              <a:t>each (TOTAL: </a:t>
            </a:r>
            <a:r>
              <a:rPr lang="en-GB" sz="1400" b="1" u="sng" dirty="0">
                <a:solidFill>
                  <a:srgbClr val="FF0000"/>
                </a:solidFill>
              </a:rPr>
              <a:t>1.090 </a:t>
            </a:r>
            <a:r>
              <a:rPr lang="en-GB" sz="1400" b="1" u="sng" dirty="0" smtClean="0">
                <a:solidFill>
                  <a:srgbClr val="FF0000"/>
                </a:solidFill>
              </a:rPr>
              <a:t>Euros)</a:t>
            </a:r>
            <a:endParaRPr lang="en-GB" sz="1400" b="1" u="sng" dirty="0">
              <a:solidFill>
                <a:srgbClr val="FF0000"/>
              </a:solidFill>
            </a:endParaRPr>
          </a:p>
          <a:p>
            <a:pPr marL="0" indent="0">
              <a:buNone/>
            </a:pPr>
            <a:endParaRPr lang="en-GB" sz="1400" b="1" dirty="0"/>
          </a:p>
          <a:p>
            <a:pPr marL="0" indent="0" algn="ctr">
              <a:buNone/>
            </a:pPr>
            <a:endParaRPr lang="en-GB" sz="1400" dirty="0" smtClean="0"/>
          </a:p>
          <a:p>
            <a:endParaRPr lang="en-GB" sz="1400" dirty="0"/>
          </a:p>
        </p:txBody>
      </p:sp>
      <p:sp>
        <p:nvSpPr>
          <p:cNvPr id="2" name="Slide Number Placeholder 1"/>
          <p:cNvSpPr>
            <a:spLocks noGrp="1"/>
          </p:cNvSpPr>
          <p:nvPr>
            <p:ph type="sldNum" sz="quarter" idx="12"/>
          </p:nvPr>
        </p:nvSpPr>
        <p:spPr/>
        <p:txBody>
          <a:bodyPr/>
          <a:lstStyle/>
          <a:p>
            <a:fld id="{14F0E55B-1EBF-4C63-9883-404455EB20A7}" type="slidenum">
              <a:rPr lang="en-GB" altLang="en-US" smtClean="0"/>
              <a:pPr/>
              <a:t>38</a:t>
            </a:fld>
            <a:endParaRPr lang="en-GB" altLang="en-US"/>
          </a:p>
        </p:txBody>
      </p:sp>
    </p:spTree>
    <p:extLst>
      <p:ext uri="{BB962C8B-B14F-4D97-AF65-F5344CB8AC3E}">
        <p14:creationId xmlns:p14="http://schemas.microsoft.com/office/powerpoint/2010/main" val="130839731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body" idx="1"/>
          </p:nvPr>
        </p:nvSpPr>
        <p:spPr>
          <a:xfrm>
            <a:off x="457200" y="1628800"/>
            <a:ext cx="8229600" cy="4608511"/>
          </a:xfrm>
        </p:spPr>
        <p:txBody>
          <a:bodyPr/>
          <a:lstStyle/>
          <a:p>
            <a:pPr marL="400050" lvl="1" indent="0">
              <a:buNone/>
            </a:pPr>
            <a:r>
              <a:rPr lang="fr-BE" sz="2400" dirty="0" err="1">
                <a:solidFill>
                  <a:srgbClr val="00B0F0"/>
                </a:solidFill>
              </a:rPr>
              <a:t>Outline</a:t>
            </a:r>
            <a:r>
              <a:rPr lang="fr-BE" sz="2400" dirty="0">
                <a:solidFill>
                  <a:srgbClr val="00B0F0"/>
                </a:solidFill>
              </a:rPr>
              <a:t> of the </a:t>
            </a:r>
            <a:r>
              <a:rPr lang="fr-BE" sz="2400" dirty="0" err="1">
                <a:solidFill>
                  <a:srgbClr val="00B0F0"/>
                </a:solidFill>
              </a:rPr>
              <a:t>presentation</a:t>
            </a:r>
            <a:r>
              <a:rPr lang="fr-BE" sz="2400" dirty="0">
                <a:solidFill>
                  <a:srgbClr val="00B0F0"/>
                </a:solidFill>
              </a:rPr>
              <a:t>:</a:t>
            </a:r>
          </a:p>
          <a:p>
            <a:pPr marL="400050" lvl="1" indent="0">
              <a:buNone/>
            </a:pPr>
            <a:endParaRPr lang="fr-BE" sz="1400" dirty="0" smtClean="0">
              <a:solidFill>
                <a:srgbClr val="00B0F0"/>
              </a:solidFill>
            </a:endParaRPr>
          </a:p>
          <a:p>
            <a:pPr marL="400050" lvl="1" indent="0">
              <a:buNone/>
            </a:pPr>
            <a:endParaRPr lang="fr-BE" sz="1400" dirty="0">
              <a:solidFill>
                <a:srgbClr val="00B0F0"/>
              </a:solidFill>
            </a:endParaRPr>
          </a:p>
          <a:p>
            <a:pPr marL="400050" lvl="1" indent="0">
              <a:buNone/>
            </a:pPr>
            <a:r>
              <a:rPr lang="fr-BE" sz="1400" dirty="0" smtClean="0">
                <a:solidFill>
                  <a:srgbClr val="00B0F0"/>
                </a:solidFill>
              </a:rPr>
              <a:t>1</a:t>
            </a:r>
            <a:r>
              <a:rPr lang="fr-BE" sz="1400" dirty="0">
                <a:solidFill>
                  <a:srgbClr val="00B0F0"/>
                </a:solidFill>
              </a:rPr>
              <a:t>) General </a:t>
            </a:r>
            <a:r>
              <a:rPr lang="fr-BE" sz="1400" dirty="0" err="1">
                <a:solidFill>
                  <a:srgbClr val="00B0F0"/>
                </a:solidFill>
              </a:rPr>
              <a:t>financing</a:t>
            </a:r>
            <a:r>
              <a:rPr lang="fr-BE" sz="1400" dirty="0">
                <a:solidFill>
                  <a:srgbClr val="00B0F0"/>
                </a:solidFill>
              </a:rPr>
              <a:t> </a:t>
            </a:r>
            <a:r>
              <a:rPr lang="fr-BE" sz="1400" dirty="0" err="1">
                <a:solidFill>
                  <a:srgbClr val="00B0F0"/>
                </a:solidFill>
              </a:rPr>
              <a:t>principles</a:t>
            </a:r>
            <a:endParaRPr lang="en-GB" sz="1400" dirty="0">
              <a:solidFill>
                <a:srgbClr val="00B0F0"/>
              </a:solidFill>
            </a:endParaRPr>
          </a:p>
          <a:p>
            <a:pPr marL="400050" lvl="1" indent="0">
              <a:buNone/>
            </a:pPr>
            <a:r>
              <a:rPr lang="en-GB" sz="1400" dirty="0">
                <a:solidFill>
                  <a:srgbClr val="00B0F0"/>
                </a:solidFill>
              </a:rPr>
              <a:t>2) Actual costs, rules and budget headings</a:t>
            </a:r>
          </a:p>
          <a:p>
            <a:pPr marL="400050" lvl="1" indent="0">
              <a:buNone/>
            </a:pPr>
            <a:r>
              <a:rPr lang="en-GB" sz="1400" dirty="0">
                <a:solidFill>
                  <a:srgbClr val="00B0F0"/>
                </a:solidFill>
              </a:rPr>
              <a:t>3) Unit costs, rules and budget headings</a:t>
            </a:r>
          </a:p>
          <a:p>
            <a:pPr marL="400050" lvl="1" indent="0">
              <a:buNone/>
            </a:pPr>
            <a:r>
              <a:rPr lang="en-GB" sz="2400" dirty="0"/>
              <a:t>4) Managing the Grant</a:t>
            </a:r>
          </a:p>
          <a:p>
            <a:pPr marL="400050" lvl="1" indent="0">
              <a:buNone/>
            </a:pPr>
            <a:r>
              <a:rPr lang="en-GB" sz="1400" dirty="0">
                <a:solidFill>
                  <a:srgbClr val="00B0F0"/>
                </a:solidFill>
              </a:rPr>
              <a:t>5) How to report</a:t>
            </a:r>
          </a:p>
          <a:p>
            <a:pPr marL="400050" lvl="1" indent="0">
              <a:buNone/>
            </a:pPr>
            <a:r>
              <a:rPr lang="en-GB" sz="1400" dirty="0">
                <a:solidFill>
                  <a:srgbClr val="00B0F0"/>
                </a:solidFill>
              </a:rPr>
              <a:t>6) Final grant</a:t>
            </a:r>
          </a:p>
          <a:p>
            <a:pPr marL="0" lvl="0" indent="0" algn="ctr">
              <a:buNone/>
            </a:pPr>
            <a:endParaRPr lang="en-GB" sz="2300" b="1" dirty="0" smtClean="0"/>
          </a:p>
          <a:p>
            <a:pPr marL="0" lvl="0" indent="0" algn="ctr">
              <a:buNone/>
            </a:pPr>
            <a:endParaRPr lang="en-GB" sz="2300" b="1" dirty="0"/>
          </a:p>
          <a:p>
            <a:pPr marL="0" lvl="0" indent="0" algn="ctr">
              <a:buNone/>
            </a:pPr>
            <a:endParaRPr lang="en-GB" sz="2300" b="1" dirty="0" smtClean="0"/>
          </a:p>
          <a:p>
            <a:pPr lvl="0"/>
            <a:endParaRPr lang="en-GB" sz="2300" dirty="0"/>
          </a:p>
          <a:p>
            <a:pPr marL="457200" lvl="1" indent="0">
              <a:buNone/>
            </a:pPr>
            <a:r>
              <a:rPr lang="en-GB" sz="2500" b="1" dirty="0" smtClean="0"/>
              <a:t>         </a:t>
            </a:r>
            <a:endParaRPr lang="en-GB" sz="2300" dirty="0"/>
          </a:p>
        </p:txBody>
      </p:sp>
      <p:sp>
        <p:nvSpPr>
          <p:cNvPr id="2" name="Slide Number Placeholder 1"/>
          <p:cNvSpPr>
            <a:spLocks noGrp="1"/>
          </p:cNvSpPr>
          <p:nvPr>
            <p:ph type="sldNum" sz="quarter" idx="12"/>
          </p:nvPr>
        </p:nvSpPr>
        <p:spPr/>
        <p:txBody>
          <a:bodyPr/>
          <a:lstStyle/>
          <a:p>
            <a:fld id="{14F0E55B-1EBF-4C63-9883-404455EB20A7}" type="slidenum">
              <a:rPr lang="en-GB" altLang="en-US" smtClean="0"/>
              <a:pPr/>
              <a:t>39</a:t>
            </a:fld>
            <a:endParaRPr lang="en-GB" altLang="en-US"/>
          </a:p>
        </p:txBody>
      </p:sp>
    </p:spTree>
    <p:extLst>
      <p:ext uri="{BB962C8B-B14F-4D97-AF65-F5344CB8AC3E}">
        <p14:creationId xmlns:p14="http://schemas.microsoft.com/office/powerpoint/2010/main" val="149590751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body" idx="1"/>
          </p:nvPr>
        </p:nvSpPr>
        <p:spPr>
          <a:xfrm>
            <a:off x="457200" y="1628800"/>
            <a:ext cx="8229600" cy="4608511"/>
          </a:xfrm>
        </p:spPr>
        <p:txBody>
          <a:bodyPr/>
          <a:lstStyle/>
          <a:p>
            <a:pPr marL="400050" lvl="1" indent="0">
              <a:buNone/>
            </a:pPr>
            <a:r>
              <a:rPr lang="fr-BE" sz="2300" dirty="0" err="1">
                <a:solidFill>
                  <a:srgbClr val="00B0F0"/>
                </a:solidFill>
              </a:rPr>
              <a:t>Outline</a:t>
            </a:r>
            <a:r>
              <a:rPr lang="fr-BE" sz="2300" dirty="0">
                <a:solidFill>
                  <a:srgbClr val="00B0F0"/>
                </a:solidFill>
              </a:rPr>
              <a:t> of the </a:t>
            </a:r>
            <a:r>
              <a:rPr lang="fr-BE" sz="2300" dirty="0" err="1">
                <a:solidFill>
                  <a:srgbClr val="00B0F0"/>
                </a:solidFill>
              </a:rPr>
              <a:t>presentation</a:t>
            </a:r>
            <a:r>
              <a:rPr lang="fr-BE" sz="2300" dirty="0">
                <a:solidFill>
                  <a:srgbClr val="00B0F0"/>
                </a:solidFill>
              </a:rPr>
              <a:t>:</a:t>
            </a:r>
          </a:p>
          <a:p>
            <a:pPr marL="400050" lvl="1" indent="0">
              <a:buNone/>
            </a:pPr>
            <a:endParaRPr lang="fr-BE" sz="2300" dirty="0" smtClean="0"/>
          </a:p>
          <a:p>
            <a:pPr marL="400050" lvl="1" indent="0">
              <a:buNone/>
            </a:pPr>
            <a:r>
              <a:rPr lang="fr-BE" sz="2400" dirty="0" smtClean="0"/>
              <a:t>1</a:t>
            </a:r>
            <a:r>
              <a:rPr lang="fr-BE" sz="2400" dirty="0"/>
              <a:t>) General </a:t>
            </a:r>
            <a:r>
              <a:rPr lang="fr-BE" sz="2400" dirty="0" err="1"/>
              <a:t>financing</a:t>
            </a:r>
            <a:r>
              <a:rPr lang="fr-BE" sz="2400" dirty="0"/>
              <a:t> </a:t>
            </a:r>
            <a:r>
              <a:rPr lang="fr-BE" sz="2400" dirty="0" err="1"/>
              <a:t>principles</a:t>
            </a:r>
            <a:endParaRPr lang="en-GB" sz="2400" dirty="0"/>
          </a:p>
          <a:p>
            <a:pPr marL="400050" lvl="1" indent="0">
              <a:buNone/>
            </a:pPr>
            <a:r>
              <a:rPr lang="en-GB" sz="1400" dirty="0">
                <a:solidFill>
                  <a:srgbClr val="00B0F0"/>
                </a:solidFill>
              </a:rPr>
              <a:t>2) Actual costs, rules and budget headings</a:t>
            </a:r>
          </a:p>
          <a:p>
            <a:pPr marL="400050" lvl="1" indent="0">
              <a:buNone/>
            </a:pPr>
            <a:r>
              <a:rPr lang="en-GB" sz="1400" dirty="0">
                <a:solidFill>
                  <a:srgbClr val="00B0F0"/>
                </a:solidFill>
              </a:rPr>
              <a:t>3) Unit costs, rules and budget headings</a:t>
            </a:r>
          </a:p>
          <a:p>
            <a:pPr marL="400050" lvl="1" indent="0">
              <a:buNone/>
            </a:pPr>
            <a:r>
              <a:rPr lang="en-GB" sz="1400" dirty="0">
                <a:solidFill>
                  <a:srgbClr val="00B0F0"/>
                </a:solidFill>
              </a:rPr>
              <a:t>4) Managing the Grant</a:t>
            </a:r>
          </a:p>
          <a:p>
            <a:pPr marL="400050" lvl="1" indent="0">
              <a:buNone/>
            </a:pPr>
            <a:r>
              <a:rPr lang="en-GB" sz="1400" dirty="0">
                <a:solidFill>
                  <a:srgbClr val="00B0F0"/>
                </a:solidFill>
              </a:rPr>
              <a:t>5) How to report</a:t>
            </a:r>
          </a:p>
          <a:p>
            <a:pPr marL="400050" lvl="1" indent="0">
              <a:buNone/>
            </a:pPr>
            <a:r>
              <a:rPr lang="en-GB" sz="1400" dirty="0">
                <a:solidFill>
                  <a:srgbClr val="00B0F0"/>
                </a:solidFill>
              </a:rPr>
              <a:t>6) Final grant</a:t>
            </a:r>
          </a:p>
        </p:txBody>
      </p:sp>
      <p:sp>
        <p:nvSpPr>
          <p:cNvPr id="2" name="Slide Number Placeholder 1"/>
          <p:cNvSpPr>
            <a:spLocks noGrp="1"/>
          </p:cNvSpPr>
          <p:nvPr>
            <p:ph type="sldNum" sz="quarter" idx="12"/>
          </p:nvPr>
        </p:nvSpPr>
        <p:spPr/>
        <p:txBody>
          <a:bodyPr/>
          <a:lstStyle/>
          <a:p>
            <a:fld id="{14F0E55B-1EBF-4C63-9883-404455EB20A7}" type="slidenum">
              <a:rPr lang="en-GB" altLang="en-US" smtClean="0"/>
              <a:pPr/>
              <a:t>4</a:t>
            </a:fld>
            <a:endParaRPr lang="en-GB" altLang="en-US"/>
          </a:p>
        </p:txBody>
      </p:sp>
    </p:spTree>
    <p:extLst>
      <p:ext uri="{BB962C8B-B14F-4D97-AF65-F5344CB8AC3E}">
        <p14:creationId xmlns:p14="http://schemas.microsoft.com/office/powerpoint/2010/main" val="195694733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433712604"/>
              </p:ext>
            </p:extLst>
          </p:nvPr>
        </p:nvGraphicFramePr>
        <p:xfrm>
          <a:off x="539553" y="1397000"/>
          <a:ext cx="8280919" cy="5060010"/>
        </p:xfrm>
        <a:graphic>
          <a:graphicData uri="http://schemas.openxmlformats.org/drawingml/2006/table">
            <a:tbl>
              <a:tblPr firstRow="1" bandRow="1">
                <a:tableStyleId>{5C22544A-7EE6-4342-B048-85BDC9FD1C3A}</a:tableStyleId>
              </a:tblPr>
              <a:tblGrid>
                <a:gridCol w="2520279"/>
                <a:gridCol w="3000334"/>
                <a:gridCol w="2760306"/>
              </a:tblGrid>
              <a:tr h="622694">
                <a:tc>
                  <a:txBody>
                    <a:bodyPr/>
                    <a:lstStyle/>
                    <a:p>
                      <a:pPr algn="ctr"/>
                      <a:r>
                        <a:rPr lang="en-GB" dirty="0" smtClean="0">
                          <a:solidFill>
                            <a:schemeClr val="tx1"/>
                          </a:solidFill>
                        </a:rPr>
                        <a:t>Grant</a:t>
                      </a:r>
                      <a:r>
                        <a:rPr lang="en-GB" baseline="0" dirty="0" smtClean="0">
                          <a:solidFill>
                            <a:schemeClr val="tx1"/>
                          </a:solidFill>
                        </a:rPr>
                        <a:t> management cycle</a:t>
                      </a:r>
                      <a:endParaRPr lang="en-GB"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dirty="0" smtClean="0">
                          <a:solidFill>
                            <a:schemeClr val="tx1"/>
                          </a:solidFill>
                        </a:rPr>
                        <a:t>UNIT COST</a:t>
                      </a:r>
                      <a:endParaRPr lang="en-GB"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en-GB" dirty="0" smtClean="0">
                          <a:solidFill>
                            <a:schemeClr val="tx1"/>
                          </a:solidFill>
                        </a:rPr>
                        <a:t>ACTUAL</a:t>
                      </a:r>
                      <a:r>
                        <a:rPr lang="en-GB" baseline="0" dirty="0" smtClean="0">
                          <a:solidFill>
                            <a:schemeClr val="tx1"/>
                          </a:solidFill>
                        </a:rPr>
                        <a:t> COSTS</a:t>
                      </a:r>
                      <a:endParaRPr lang="en-GB"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r>
              <a:tr h="1535411">
                <a:tc>
                  <a:txBody>
                    <a:bodyPr/>
                    <a:lstStyle/>
                    <a:p>
                      <a:pPr algn="ctr"/>
                      <a:r>
                        <a:rPr lang="en-GB" b="1" dirty="0" smtClean="0"/>
                        <a:t>Grant allocation</a:t>
                      </a:r>
                      <a:endParaRPr lang="en-GB"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b="1" dirty="0" smtClean="0"/>
                        <a:t>Based on </a:t>
                      </a:r>
                      <a:r>
                        <a:rPr lang="en-GB" b="1" u="sng" dirty="0" smtClean="0"/>
                        <a:t>estimated work programme</a:t>
                      </a:r>
                      <a:endParaRPr lang="en-GB" b="1" u="sng"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en-GB" b="1" dirty="0" smtClean="0"/>
                        <a:t>Based on the </a:t>
                      </a:r>
                      <a:r>
                        <a:rPr lang="en-GB" b="1" u="sng" dirty="0" smtClean="0"/>
                        <a:t>estimated budget</a:t>
                      </a:r>
                      <a:endParaRPr lang="en-GB" b="1" u="sng"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r>
              <a:tr h="1535411">
                <a:tc>
                  <a:txBody>
                    <a:bodyPr/>
                    <a:lstStyle/>
                    <a:p>
                      <a:pPr algn="ctr"/>
                      <a:r>
                        <a:rPr lang="en-GB" b="1" dirty="0" smtClean="0"/>
                        <a:t>Grant Implementation</a:t>
                      </a:r>
                      <a:endParaRPr lang="en-GB"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lang="en-GB" b="1" dirty="0" smtClean="0"/>
                    </a:p>
                    <a:p>
                      <a:pPr algn="l"/>
                      <a:r>
                        <a:rPr lang="en-GB" b="1" dirty="0" smtClean="0"/>
                        <a:t>Benefic</a:t>
                      </a:r>
                      <a:r>
                        <a:rPr lang="en-GB" sz="1800" b="1" kern="1200" dirty="0" smtClean="0">
                          <a:solidFill>
                            <a:schemeClr val="dk1"/>
                          </a:solidFill>
                          <a:latin typeface="+mn-lt"/>
                          <a:ea typeface="+mn-ea"/>
                          <a:cs typeface="+mn-cs"/>
                        </a:rPr>
                        <a:t>iary's own FINANCIAL</a:t>
                      </a:r>
                    </a:p>
                    <a:p>
                      <a:pPr algn="l"/>
                      <a:r>
                        <a:rPr lang="en-GB" sz="1800" b="1" kern="1200" dirty="0" smtClean="0">
                          <a:solidFill>
                            <a:schemeClr val="dk1"/>
                          </a:solidFill>
                          <a:latin typeface="+mn-lt"/>
                          <a:ea typeface="+mn-ea"/>
                          <a:cs typeface="+mn-cs"/>
                        </a:rPr>
                        <a:t>"RECIPE" </a:t>
                      </a:r>
                    </a:p>
                    <a:p>
                      <a:pPr algn="l"/>
                      <a:r>
                        <a:rPr lang="en-GB" b="1" baseline="0" dirty="0" smtClean="0"/>
                        <a:t>  </a:t>
                      </a:r>
                      <a:endParaRPr lang="en-GB"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GB" b="1" baseline="0" dirty="0" smtClean="0"/>
                        <a:t>Record </a:t>
                      </a:r>
                      <a:r>
                        <a:rPr lang="en-GB" b="1" u="sng" baseline="0" dirty="0" smtClean="0"/>
                        <a:t>costs actually incurred</a:t>
                      </a:r>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r>
              <a:tr h="1074788">
                <a:tc>
                  <a:txBody>
                    <a:bodyPr/>
                    <a:lstStyle/>
                    <a:p>
                      <a:pPr algn="ctr"/>
                      <a:r>
                        <a:rPr lang="en-GB" b="1" dirty="0" smtClean="0"/>
                        <a:t>Grant justification</a:t>
                      </a:r>
                      <a:endParaRPr lang="en-GB"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b="1" dirty="0" smtClean="0"/>
                        <a:t>Based on </a:t>
                      </a:r>
                      <a:r>
                        <a:rPr lang="en-GB" b="1" u="sng" dirty="0" smtClean="0"/>
                        <a:t>activities actually implemented</a:t>
                      </a:r>
                      <a:endParaRPr lang="en-GB" b="1" u="sng"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en-GB" b="1" dirty="0" smtClean="0"/>
                        <a:t>Based on</a:t>
                      </a:r>
                      <a:r>
                        <a:rPr lang="en-GB" b="1" baseline="0" dirty="0" smtClean="0"/>
                        <a:t> </a:t>
                      </a:r>
                      <a:r>
                        <a:rPr lang="en-GB" b="1" u="sng" baseline="0" dirty="0" smtClean="0"/>
                        <a:t>costs actually incurred</a:t>
                      </a:r>
                      <a:endParaRPr lang="en-GB" b="1" u="sng"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r>
            </a:tbl>
          </a:graphicData>
        </a:graphic>
      </p:graphicFrame>
      <p:sp>
        <p:nvSpPr>
          <p:cNvPr id="3" name="Down Arrow 2"/>
          <p:cNvSpPr/>
          <p:nvPr/>
        </p:nvSpPr>
        <p:spPr bwMode="auto">
          <a:xfrm>
            <a:off x="1403648" y="5085184"/>
            <a:ext cx="504056" cy="576064"/>
          </a:xfrm>
          <a:prstGeom prst="downArrow">
            <a:avLst/>
          </a:prstGeom>
          <a:solidFill>
            <a:srgbClr val="FF0000"/>
          </a:solidFill>
          <a:ln>
            <a:solidFill>
              <a:srgbClr val="FF0000"/>
            </a:solidFill>
          </a:ln>
          <a:effectLst/>
          <a:extLst/>
        </p:spPr>
        <p:txBody>
          <a:bodyPr vert="horz" wrap="square" lIns="91440" tIns="45720" rIns="91440" bIns="45720" numCol="1" rtlCol="0" anchor="ctr" anchorCtr="0" compatLnSpc="1">
            <a:prstTxWarp prst="textNoShape">
              <a:avLst/>
            </a:prstTxWarp>
          </a:bodyPr>
          <a:lstStyle/>
          <a:p>
            <a:pPr marL="3175"/>
            <a:endParaRPr kumimoji="0" lang="en-GB" sz="1200" b="0" i="0" u="none" strike="noStrike" cap="none" normalizeH="0" baseline="0" dirty="0" smtClean="0">
              <a:ln>
                <a:noFill/>
              </a:ln>
              <a:solidFill>
                <a:srgbClr val="0F5494"/>
              </a:solidFill>
              <a:effectLst/>
              <a:latin typeface="Verdana" pitchFamily="34" charset="0"/>
            </a:endParaRPr>
          </a:p>
        </p:txBody>
      </p:sp>
      <p:sp>
        <p:nvSpPr>
          <p:cNvPr id="5" name="Down Arrow 4"/>
          <p:cNvSpPr/>
          <p:nvPr/>
        </p:nvSpPr>
        <p:spPr bwMode="auto">
          <a:xfrm>
            <a:off x="1403648" y="3573016"/>
            <a:ext cx="504056" cy="576064"/>
          </a:xfrm>
          <a:prstGeom prst="downArrow">
            <a:avLst/>
          </a:prstGeom>
          <a:solidFill>
            <a:srgbClr val="FF0000"/>
          </a:solidFill>
          <a:ln>
            <a:solidFill>
              <a:srgbClr val="FF0000"/>
            </a:solidFill>
          </a:ln>
          <a:effectLst/>
          <a:extLst/>
        </p:spPr>
        <p:txBody>
          <a:bodyPr vert="horz" wrap="square" lIns="91440" tIns="45720" rIns="91440" bIns="45720" numCol="1" rtlCol="0" anchor="ctr" anchorCtr="0" compatLnSpc="1">
            <a:prstTxWarp prst="textNoShape">
              <a:avLst/>
            </a:prstTxWarp>
          </a:bodyPr>
          <a:lstStyle/>
          <a:p>
            <a:pPr marL="3175"/>
            <a:endParaRPr kumimoji="0" lang="en-GB" sz="1200" b="0" i="0" u="none" strike="noStrike" cap="none" normalizeH="0" baseline="0" dirty="0" smtClean="0">
              <a:ln>
                <a:noFill/>
              </a:ln>
              <a:solidFill>
                <a:srgbClr val="0F5494"/>
              </a:solidFill>
              <a:effectLst/>
              <a:latin typeface="Verdana" pitchFamily="34" charset="0"/>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44008" y="3487702"/>
            <a:ext cx="1902158" cy="1902158"/>
          </a:xfrm>
          <a:prstGeom prst="rect">
            <a:avLst/>
          </a:prstGeom>
        </p:spPr>
      </p:pic>
    </p:spTree>
    <p:extLst>
      <p:ext uri="{BB962C8B-B14F-4D97-AF65-F5344CB8AC3E}">
        <p14:creationId xmlns:p14="http://schemas.microsoft.com/office/powerpoint/2010/main" val="168471576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a:xfrm>
            <a:off x="395536" y="1124744"/>
            <a:ext cx="8229600" cy="1008112"/>
          </a:xfrm>
        </p:spPr>
        <p:txBody>
          <a:bodyPr/>
          <a:lstStyle/>
          <a:p>
            <a:pPr algn="ctr"/>
            <a:r>
              <a:rPr lang="en-GB" sz="2000" dirty="0" smtClean="0"/>
              <a:t>TRAVEL COSTS</a:t>
            </a:r>
            <a:br>
              <a:rPr lang="en-GB" sz="2000" dirty="0" smtClean="0"/>
            </a:br>
            <a:r>
              <a:rPr lang="en-GB" sz="1800" b="0" dirty="0" smtClean="0"/>
              <a:t>4 meetings, 25 participants each, destination 2500 km =360 €</a:t>
            </a:r>
            <a:endParaRPr lang="en-US" altLang="en-US" sz="1800" b="0" dirty="0"/>
          </a:p>
        </p:txBody>
      </p:sp>
      <p:sp>
        <p:nvSpPr>
          <p:cNvPr id="2" name="Slide Number Placeholder 1"/>
          <p:cNvSpPr>
            <a:spLocks noGrp="1"/>
          </p:cNvSpPr>
          <p:nvPr>
            <p:ph type="sldNum" sz="quarter" idx="12"/>
          </p:nvPr>
        </p:nvSpPr>
        <p:spPr/>
        <p:txBody>
          <a:bodyPr/>
          <a:lstStyle/>
          <a:p>
            <a:fld id="{14F0E55B-1EBF-4C63-9883-404455EB20A7}" type="slidenum">
              <a:rPr lang="en-GB" altLang="en-US" smtClean="0"/>
              <a:pPr/>
              <a:t>41</a:t>
            </a:fld>
            <a:endParaRPr lang="en-GB" altLang="en-US"/>
          </a:p>
        </p:txBody>
      </p:sp>
      <p:graphicFrame>
        <p:nvGraphicFramePr>
          <p:cNvPr id="3" name="Table 2"/>
          <p:cNvGraphicFramePr>
            <a:graphicFrameLocks noGrp="1"/>
          </p:cNvGraphicFramePr>
          <p:nvPr>
            <p:extLst>
              <p:ext uri="{D42A27DB-BD31-4B8C-83A1-F6EECF244321}">
                <p14:modId xmlns:p14="http://schemas.microsoft.com/office/powerpoint/2010/main" val="988413829"/>
              </p:ext>
            </p:extLst>
          </p:nvPr>
        </p:nvGraphicFramePr>
        <p:xfrm>
          <a:off x="395536" y="2132856"/>
          <a:ext cx="8136903" cy="3964489"/>
        </p:xfrm>
        <a:graphic>
          <a:graphicData uri="http://schemas.openxmlformats.org/drawingml/2006/table">
            <a:tbl>
              <a:tblPr firstRow="1" firstCol="1" bandRow="1">
                <a:tableStyleId>{5C22544A-7EE6-4342-B048-85BDC9FD1C3A}</a:tableStyleId>
              </a:tblPr>
              <a:tblGrid>
                <a:gridCol w="1553579"/>
                <a:gridCol w="1475487"/>
                <a:gridCol w="1723462"/>
                <a:gridCol w="1656184"/>
                <a:gridCol w="1728191"/>
              </a:tblGrid>
              <a:tr h="600757">
                <a:tc>
                  <a:txBody>
                    <a:bodyPr/>
                    <a:lstStyle/>
                    <a:p>
                      <a:endParaRPr lang="en-GB" sz="1800" dirty="0">
                        <a:latin typeface="Verdana" pitchFamily="34" charset="0"/>
                        <a:ea typeface="Verdana" pitchFamily="34" charset="0"/>
                        <a:cs typeface="Verdana"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BE" sz="1800" dirty="0" smtClean="0">
                          <a:solidFill>
                            <a:schemeClr val="tx1"/>
                          </a:solidFill>
                          <a:latin typeface="Verdana" pitchFamily="34" charset="0"/>
                          <a:ea typeface="Verdana" pitchFamily="34" charset="0"/>
                          <a:cs typeface="Verdana" pitchFamily="34" charset="0"/>
                        </a:rPr>
                        <a:t>EACEA</a:t>
                      </a:r>
                    </a:p>
                    <a:p>
                      <a:pPr algn="ctr"/>
                      <a:r>
                        <a:rPr lang="fr-BE" sz="1800" dirty="0" smtClean="0">
                          <a:solidFill>
                            <a:schemeClr val="tx1"/>
                          </a:solidFill>
                          <a:latin typeface="Verdana" pitchFamily="34" charset="0"/>
                          <a:ea typeface="Verdana" pitchFamily="34" charset="0"/>
                          <a:cs typeface="Verdana" pitchFamily="34" charset="0"/>
                        </a:rPr>
                        <a:t>Unit </a:t>
                      </a:r>
                      <a:r>
                        <a:rPr lang="fr-BE" sz="1800" dirty="0" err="1" smtClean="0">
                          <a:solidFill>
                            <a:schemeClr val="tx1"/>
                          </a:solidFill>
                          <a:latin typeface="Verdana" pitchFamily="34" charset="0"/>
                          <a:ea typeface="Verdana" pitchFamily="34" charset="0"/>
                          <a:cs typeface="Verdana" pitchFamily="34" charset="0"/>
                        </a:rPr>
                        <a:t>costs</a:t>
                      </a:r>
                      <a:endParaRPr lang="en-GB" sz="1800" dirty="0">
                        <a:solidFill>
                          <a:schemeClr val="tx1"/>
                        </a:solidFill>
                        <a:latin typeface="Verdana" pitchFamily="34" charset="0"/>
                        <a:ea typeface="Verdana" pitchFamily="34" charset="0"/>
                        <a:cs typeface="Verdana"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BE" sz="1800" b="0" i="1" u="none" strike="noStrike" dirty="0" smtClean="0">
                          <a:solidFill>
                            <a:srgbClr val="FF0000"/>
                          </a:solidFill>
                          <a:effectLst/>
                          <a:latin typeface="Verdana" pitchFamily="34" charset="0"/>
                          <a:ea typeface="Verdana" pitchFamily="34" charset="0"/>
                          <a:cs typeface="Verdana" pitchFamily="34" charset="0"/>
                        </a:rPr>
                        <a:t>Real </a:t>
                      </a:r>
                      <a:r>
                        <a:rPr lang="fr-BE" sz="1800" b="0" i="1" u="none" strike="noStrike" dirty="0" err="1" smtClean="0">
                          <a:solidFill>
                            <a:srgbClr val="FF0000"/>
                          </a:solidFill>
                          <a:effectLst/>
                          <a:latin typeface="Verdana" pitchFamily="34" charset="0"/>
                          <a:ea typeface="Verdana" pitchFamily="34" charset="0"/>
                          <a:cs typeface="Verdana" pitchFamily="34" charset="0"/>
                        </a:rPr>
                        <a:t>costs</a:t>
                      </a:r>
                      <a:endParaRPr lang="en-GB" sz="1800" b="0" i="1" u="none" strike="noStrike" dirty="0">
                        <a:solidFill>
                          <a:srgbClr val="FF0000"/>
                        </a:solidFill>
                        <a:effectLst/>
                        <a:latin typeface="Verdana" pitchFamily="34" charset="0"/>
                        <a:ea typeface="Verdana" pitchFamily="34" charset="0"/>
                        <a:cs typeface="Verdana"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BE" sz="1800" b="0" i="1" u="none" strike="noStrike" dirty="0" err="1" smtClean="0">
                          <a:solidFill>
                            <a:srgbClr val="FF0000"/>
                          </a:solidFill>
                          <a:effectLst/>
                          <a:latin typeface="Verdana" pitchFamily="34" charset="0"/>
                          <a:ea typeface="Verdana" pitchFamily="34" charset="0"/>
                          <a:cs typeface="Verdana" pitchFamily="34" charset="0"/>
                        </a:rPr>
                        <a:t>Reimbursed</a:t>
                      </a:r>
                      <a:r>
                        <a:rPr lang="fr-BE" sz="1800" b="0" i="1" u="none" strike="noStrike" dirty="0" smtClean="0">
                          <a:solidFill>
                            <a:srgbClr val="FF0000"/>
                          </a:solidFill>
                          <a:effectLst/>
                          <a:latin typeface="Verdana" pitchFamily="34" charset="0"/>
                          <a:ea typeface="Verdana" pitchFamily="34" charset="0"/>
                          <a:cs typeface="Verdana" pitchFamily="34" charset="0"/>
                        </a:rPr>
                        <a:t> to </a:t>
                      </a:r>
                      <a:r>
                        <a:rPr lang="fr-BE" sz="1800" b="0" i="1" u="none" strike="noStrike" dirty="0" err="1" smtClean="0">
                          <a:solidFill>
                            <a:srgbClr val="FF0000"/>
                          </a:solidFill>
                          <a:effectLst/>
                          <a:latin typeface="Verdana" pitchFamily="34" charset="0"/>
                          <a:ea typeface="Verdana" pitchFamily="34" charset="0"/>
                          <a:cs typeface="Verdana" pitchFamily="34" charset="0"/>
                        </a:rPr>
                        <a:t>project</a:t>
                      </a:r>
                      <a:r>
                        <a:rPr lang="fr-BE" sz="1800" b="0" i="1" u="none" strike="noStrike" dirty="0" smtClean="0">
                          <a:solidFill>
                            <a:srgbClr val="FF0000"/>
                          </a:solidFill>
                          <a:effectLst/>
                          <a:latin typeface="Verdana" pitchFamily="34" charset="0"/>
                          <a:ea typeface="Verdana" pitchFamily="34" charset="0"/>
                          <a:cs typeface="Verdana" pitchFamily="34" charset="0"/>
                        </a:rPr>
                        <a:t> staff</a:t>
                      </a:r>
                      <a:endParaRPr lang="en-GB" sz="1800" b="0" i="1" u="none" strike="noStrike" dirty="0">
                        <a:solidFill>
                          <a:srgbClr val="FF0000"/>
                        </a:solidFill>
                        <a:effectLst/>
                        <a:latin typeface="Verdana" pitchFamily="34" charset="0"/>
                        <a:ea typeface="Verdana" pitchFamily="34" charset="0"/>
                        <a:cs typeface="Verdana"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GB" sz="1800" i="1" u="none" strike="noStrike" dirty="0" smtClean="0">
                          <a:solidFill>
                            <a:srgbClr val="FF0000"/>
                          </a:solidFill>
                          <a:effectLst/>
                          <a:latin typeface="Verdana" pitchFamily="34" charset="0"/>
                          <a:ea typeface="Verdana" pitchFamily="34" charset="0"/>
                          <a:cs typeface="Verdana" pitchFamily="34" charset="0"/>
                        </a:rPr>
                        <a:t>Balance </a:t>
                      </a:r>
                    </a:p>
                    <a:p>
                      <a:pPr marL="0" marR="0" indent="0" algn="ctr" defTabSz="914400" rtl="0" eaLnBrk="1" fontAlgn="b" latinLnBrk="0" hangingPunct="1">
                        <a:lnSpc>
                          <a:spcPct val="100000"/>
                        </a:lnSpc>
                        <a:spcBef>
                          <a:spcPts val="0"/>
                        </a:spcBef>
                        <a:spcAft>
                          <a:spcPts val="0"/>
                        </a:spcAft>
                        <a:buClrTx/>
                        <a:buSzTx/>
                        <a:buFontTx/>
                        <a:buNone/>
                        <a:tabLst/>
                        <a:defRPr/>
                      </a:pPr>
                      <a:r>
                        <a:rPr lang="en-GB" sz="1800" i="1" u="none" strike="noStrike" dirty="0" smtClean="0">
                          <a:solidFill>
                            <a:srgbClr val="FF0000"/>
                          </a:solidFill>
                          <a:effectLst/>
                          <a:latin typeface="Verdana" pitchFamily="34" charset="0"/>
                          <a:ea typeface="Verdana" pitchFamily="34" charset="0"/>
                          <a:cs typeface="Verdana" pitchFamily="34" charset="0"/>
                        </a:rPr>
                        <a:t>(UC-RC)</a:t>
                      </a:r>
                      <a:endParaRPr lang="en-GB" sz="1800" b="0" i="1" u="none" strike="noStrike" dirty="0" smtClean="0">
                        <a:solidFill>
                          <a:srgbClr val="FF0000"/>
                        </a:solidFill>
                        <a:effectLst/>
                        <a:latin typeface="Verdana" pitchFamily="34" charset="0"/>
                        <a:ea typeface="Verdana" pitchFamily="34" charset="0"/>
                        <a:cs typeface="Verdana" pitchFamily="34" charset="0"/>
                      </a:endParaRPr>
                    </a:p>
                    <a:p>
                      <a:pPr algn="ctr" fontAlgn="b"/>
                      <a:endParaRPr lang="en-GB" sz="1800" b="0" i="1" u="none" strike="noStrike" dirty="0">
                        <a:solidFill>
                          <a:srgbClr val="FF0000"/>
                        </a:solidFill>
                        <a:effectLst/>
                        <a:latin typeface="Verdana" pitchFamily="34" charset="0"/>
                        <a:ea typeface="Verdana" pitchFamily="34" charset="0"/>
                        <a:cs typeface="Verdana"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1695">
                <a:tc>
                  <a:txBody>
                    <a:bodyPr/>
                    <a:lstStyle/>
                    <a:p>
                      <a:pPr algn="ctr" fontAlgn="b"/>
                      <a:r>
                        <a:rPr lang="en-GB" sz="1800" i="1" u="none" strike="noStrike" dirty="0" smtClean="0">
                          <a:solidFill>
                            <a:schemeClr val="tx1"/>
                          </a:solidFill>
                          <a:effectLst/>
                          <a:latin typeface="Verdana" pitchFamily="34" charset="0"/>
                          <a:ea typeface="Verdana" pitchFamily="34" charset="0"/>
                          <a:cs typeface="Verdana" pitchFamily="34" charset="0"/>
                        </a:rPr>
                        <a:t>Travel 1</a:t>
                      </a:r>
                      <a:endParaRPr lang="en-GB" sz="1800" b="0" i="1" u="none" strike="noStrike" dirty="0">
                        <a:solidFill>
                          <a:schemeClr val="tx1"/>
                        </a:solidFill>
                        <a:effectLst/>
                        <a:latin typeface="Verdana" pitchFamily="34" charset="0"/>
                        <a:ea typeface="Verdana" pitchFamily="34" charset="0"/>
                        <a:cs typeface="Verdana"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BE" sz="1800" b="1" i="1" u="none" strike="noStrike" dirty="0" smtClean="0">
                          <a:solidFill>
                            <a:schemeClr val="tx1"/>
                          </a:solidFill>
                          <a:effectLst/>
                          <a:latin typeface="Verdana" pitchFamily="34" charset="0"/>
                          <a:ea typeface="Verdana" pitchFamily="34" charset="0"/>
                          <a:cs typeface="Verdana" pitchFamily="34" charset="0"/>
                        </a:rPr>
                        <a:t>360</a:t>
                      </a:r>
                      <a:endParaRPr lang="en-GB" sz="1800" b="1" i="1" u="none" strike="noStrike" dirty="0">
                        <a:solidFill>
                          <a:schemeClr val="tx1"/>
                        </a:solidFill>
                        <a:effectLst/>
                        <a:latin typeface="Verdana" pitchFamily="34" charset="0"/>
                        <a:ea typeface="Verdana" pitchFamily="34" charset="0"/>
                        <a:cs typeface="Verdana"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800" b="1" i="1" u="none" strike="noStrike" dirty="0" smtClean="0">
                          <a:solidFill>
                            <a:schemeClr val="tx1"/>
                          </a:solidFill>
                          <a:effectLst/>
                          <a:latin typeface="Verdana" pitchFamily="34" charset="0"/>
                          <a:ea typeface="Verdana" pitchFamily="34" charset="0"/>
                          <a:cs typeface="Verdana" pitchFamily="34" charset="0"/>
                        </a:rPr>
                        <a:t>310</a:t>
                      </a:r>
                      <a:endParaRPr lang="en-GB" sz="1800" b="1" i="1" u="none" strike="noStrike" dirty="0">
                        <a:solidFill>
                          <a:schemeClr val="tx1"/>
                        </a:solidFill>
                        <a:effectLst/>
                        <a:latin typeface="Verdana" pitchFamily="34" charset="0"/>
                        <a:ea typeface="Verdana" pitchFamily="34" charset="0"/>
                        <a:cs typeface="Verdana"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BE" sz="1800" b="1" i="1" u="none" strike="noStrike" dirty="0" smtClean="0">
                          <a:solidFill>
                            <a:schemeClr val="tx1"/>
                          </a:solidFill>
                          <a:effectLst/>
                          <a:latin typeface="Verdana" pitchFamily="34" charset="0"/>
                          <a:ea typeface="Verdana" pitchFamily="34" charset="0"/>
                          <a:cs typeface="Verdana" pitchFamily="34" charset="0"/>
                        </a:rPr>
                        <a:t>?</a:t>
                      </a:r>
                      <a:endParaRPr lang="en-GB" sz="1800" b="1" i="1" u="none" strike="noStrike" dirty="0">
                        <a:solidFill>
                          <a:schemeClr val="tx1"/>
                        </a:solidFill>
                        <a:effectLst/>
                        <a:latin typeface="Verdana" pitchFamily="34" charset="0"/>
                        <a:ea typeface="Verdana" pitchFamily="34" charset="0"/>
                        <a:cs typeface="Verdana"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800" b="1" i="1" u="none" strike="noStrike" dirty="0">
                          <a:solidFill>
                            <a:schemeClr val="tx1"/>
                          </a:solidFill>
                          <a:effectLst/>
                          <a:latin typeface="Verdana" pitchFamily="34" charset="0"/>
                          <a:ea typeface="Verdana" pitchFamily="34" charset="0"/>
                          <a:cs typeface="Verdana" pitchFamily="34" charset="0"/>
                        </a:rPr>
                        <a:t>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1695">
                <a:tc>
                  <a:txBody>
                    <a:bodyPr/>
                    <a:lstStyle/>
                    <a:p>
                      <a:pPr algn="ctr" fontAlgn="b"/>
                      <a:r>
                        <a:rPr lang="en-GB" sz="1800" i="1" u="none" strike="noStrike" dirty="0" smtClean="0">
                          <a:solidFill>
                            <a:schemeClr val="tx1"/>
                          </a:solidFill>
                          <a:effectLst/>
                          <a:latin typeface="Verdana" pitchFamily="34" charset="0"/>
                          <a:ea typeface="Verdana" pitchFamily="34" charset="0"/>
                          <a:cs typeface="Verdana" pitchFamily="34" charset="0"/>
                        </a:rPr>
                        <a:t>Travel 2</a:t>
                      </a:r>
                      <a:endParaRPr lang="en-GB" sz="1800" b="0" i="1" u="none" strike="noStrike" dirty="0">
                        <a:solidFill>
                          <a:schemeClr val="tx1"/>
                        </a:solidFill>
                        <a:effectLst/>
                        <a:latin typeface="Verdana" pitchFamily="34" charset="0"/>
                        <a:ea typeface="Verdana" pitchFamily="34" charset="0"/>
                        <a:cs typeface="Verdana"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BE" sz="1800" b="1" i="1" u="none" strike="noStrike" dirty="0" smtClean="0">
                          <a:solidFill>
                            <a:schemeClr val="tx1"/>
                          </a:solidFill>
                          <a:effectLst/>
                          <a:latin typeface="Verdana" pitchFamily="34" charset="0"/>
                          <a:ea typeface="Verdana" pitchFamily="34" charset="0"/>
                          <a:cs typeface="Verdana" pitchFamily="34" charset="0"/>
                        </a:rPr>
                        <a:t>360</a:t>
                      </a:r>
                      <a:endParaRPr lang="en-GB" sz="1800" b="1" i="1" u="none" strike="noStrike" dirty="0">
                        <a:solidFill>
                          <a:schemeClr val="tx1"/>
                        </a:solidFill>
                        <a:effectLst/>
                        <a:latin typeface="Verdana" pitchFamily="34" charset="0"/>
                        <a:ea typeface="Verdana" pitchFamily="34" charset="0"/>
                        <a:cs typeface="Verdana"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800" b="1" i="1" u="none" strike="noStrike" dirty="0" smtClean="0">
                          <a:solidFill>
                            <a:schemeClr val="tx1"/>
                          </a:solidFill>
                          <a:effectLst/>
                          <a:latin typeface="Verdana" pitchFamily="34" charset="0"/>
                          <a:ea typeface="Verdana" pitchFamily="34" charset="0"/>
                          <a:cs typeface="Verdana" pitchFamily="34" charset="0"/>
                        </a:rPr>
                        <a:t>520</a:t>
                      </a:r>
                      <a:endParaRPr lang="en-GB" sz="1800" b="1" i="1" u="none" strike="noStrike" dirty="0">
                        <a:solidFill>
                          <a:schemeClr val="tx1"/>
                        </a:solidFill>
                        <a:effectLst/>
                        <a:latin typeface="Verdana" pitchFamily="34" charset="0"/>
                        <a:ea typeface="Verdana" pitchFamily="34" charset="0"/>
                        <a:cs typeface="Verdana"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BE" sz="1800" b="1" i="1" u="none" strike="noStrike" dirty="0" smtClean="0">
                          <a:solidFill>
                            <a:schemeClr val="tx1"/>
                          </a:solidFill>
                          <a:effectLst/>
                          <a:latin typeface="Verdana" pitchFamily="34" charset="0"/>
                          <a:ea typeface="Verdana" pitchFamily="34" charset="0"/>
                          <a:cs typeface="Verdana" pitchFamily="34" charset="0"/>
                        </a:rPr>
                        <a:t>?</a:t>
                      </a:r>
                      <a:endParaRPr lang="en-GB" sz="1800" b="1" i="1" u="none" strike="noStrike" dirty="0">
                        <a:solidFill>
                          <a:schemeClr val="tx1"/>
                        </a:solidFill>
                        <a:effectLst/>
                        <a:latin typeface="Verdana" pitchFamily="34" charset="0"/>
                        <a:ea typeface="Verdana" pitchFamily="34" charset="0"/>
                        <a:cs typeface="Verdana"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800" b="1" i="1" u="none" strike="noStrike" dirty="0">
                          <a:solidFill>
                            <a:schemeClr val="tx1"/>
                          </a:solidFill>
                          <a:effectLst/>
                          <a:latin typeface="Verdana" pitchFamily="34" charset="0"/>
                          <a:ea typeface="Verdana" pitchFamily="34" charset="0"/>
                          <a:cs typeface="Verdana" pitchFamily="34" charset="0"/>
                        </a:rPr>
                        <a:t>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1695">
                <a:tc>
                  <a:txBody>
                    <a:bodyPr/>
                    <a:lstStyle/>
                    <a:p>
                      <a:pPr algn="ctr" fontAlgn="b"/>
                      <a:r>
                        <a:rPr lang="en-GB" sz="1800" i="1" u="none" strike="noStrike" dirty="0" smtClean="0">
                          <a:solidFill>
                            <a:schemeClr val="tx1"/>
                          </a:solidFill>
                          <a:effectLst/>
                          <a:latin typeface="Verdana" pitchFamily="34" charset="0"/>
                          <a:ea typeface="Verdana" pitchFamily="34" charset="0"/>
                          <a:cs typeface="Verdana" pitchFamily="34" charset="0"/>
                        </a:rPr>
                        <a:t>Travel 3</a:t>
                      </a:r>
                      <a:endParaRPr lang="en-GB" sz="1800" b="0" i="1" u="none" strike="noStrike" dirty="0">
                        <a:solidFill>
                          <a:schemeClr val="tx1"/>
                        </a:solidFill>
                        <a:effectLst/>
                        <a:latin typeface="Verdana" pitchFamily="34" charset="0"/>
                        <a:ea typeface="Verdana" pitchFamily="34" charset="0"/>
                        <a:cs typeface="Verdana"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BE" sz="1800" b="1" i="1" u="none" strike="noStrike" dirty="0" smtClean="0">
                          <a:solidFill>
                            <a:schemeClr val="tx1"/>
                          </a:solidFill>
                          <a:effectLst/>
                          <a:latin typeface="Verdana" pitchFamily="34" charset="0"/>
                          <a:ea typeface="Verdana" pitchFamily="34" charset="0"/>
                          <a:cs typeface="Verdana" pitchFamily="34" charset="0"/>
                        </a:rPr>
                        <a:t>360</a:t>
                      </a:r>
                      <a:endParaRPr lang="en-GB" sz="1800" b="1" i="1" u="none" strike="noStrike" dirty="0">
                        <a:solidFill>
                          <a:schemeClr val="tx1"/>
                        </a:solidFill>
                        <a:effectLst/>
                        <a:latin typeface="Verdana" pitchFamily="34" charset="0"/>
                        <a:ea typeface="Verdana" pitchFamily="34" charset="0"/>
                        <a:cs typeface="Verdana"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800" b="1" i="1" u="none" strike="noStrike" dirty="0" smtClean="0">
                          <a:solidFill>
                            <a:schemeClr val="tx1"/>
                          </a:solidFill>
                          <a:effectLst/>
                          <a:latin typeface="Verdana" pitchFamily="34" charset="0"/>
                          <a:ea typeface="Verdana" pitchFamily="34" charset="0"/>
                          <a:cs typeface="Verdana" pitchFamily="34" charset="0"/>
                        </a:rPr>
                        <a:t>200</a:t>
                      </a:r>
                      <a:endParaRPr lang="en-GB" sz="1800" b="1" i="1" u="none" strike="noStrike" dirty="0">
                        <a:solidFill>
                          <a:schemeClr val="tx1"/>
                        </a:solidFill>
                        <a:effectLst/>
                        <a:latin typeface="Verdana" pitchFamily="34" charset="0"/>
                        <a:ea typeface="Verdana" pitchFamily="34" charset="0"/>
                        <a:cs typeface="Verdana"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BE" sz="1800" b="1" i="1" u="none" strike="noStrike" dirty="0" smtClean="0">
                          <a:solidFill>
                            <a:schemeClr val="tx1"/>
                          </a:solidFill>
                          <a:effectLst/>
                          <a:latin typeface="Verdana" pitchFamily="34" charset="0"/>
                          <a:ea typeface="Verdana" pitchFamily="34" charset="0"/>
                          <a:cs typeface="Verdana" pitchFamily="34" charset="0"/>
                        </a:rPr>
                        <a:t>?</a:t>
                      </a:r>
                      <a:endParaRPr lang="en-GB" sz="1800" b="1" i="1" u="none" strike="noStrike" dirty="0">
                        <a:solidFill>
                          <a:schemeClr val="tx1"/>
                        </a:solidFill>
                        <a:effectLst/>
                        <a:latin typeface="Verdana" pitchFamily="34" charset="0"/>
                        <a:ea typeface="Verdana" pitchFamily="34" charset="0"/>
                        <a:cs typeface="Verdana"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800" b="1" i="1" u="none" strike="noStrike" dirty="0">
                          <a:solidFill>
                            <a:schemeClr val="tx1"/>
                          </a:solidFill>
                          <a:effectLst/>
                          <a:latin typeface="Verdana" pitchFamily="34" charset="0"/>
                          <a:ea typeface="Verdana" pitchFamily="34" charset="0"/>
                          <a:cs typeface="Verdana" pitchFamily="34" charset="0"/>
                        </a:rPr>
                        <a:t>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1695">
                <a:tc>
                  <a:txBody>
                    <a:bodyPr/>
                    <a:lstStyle/>
                    <a:p>
                      <a:pPr algn="ctr" fontAlgn="b"/>
                      <a:r>
                        <a:rPr lang="en-GB" sz="1800" i="1" u="none" strike="noStrike" dirty="0">
                          <a:solidFill>
                            <a:schemeClr val="tx1"/>
                          </a:solidFill>
                          <a:effectLst/>
                          <a:latin typeface="Verdana" pitchFamily="34" charset="0"/>
                          <a:ea typeface="Verdana" pitchFamily="34" charset="0"/>
                          <a:cs typeface="Verdana" pitchFamily="34" charset="0"/>
                        </a:rPr>
                        <a:t>…</a:t>
                      </a:r>
                      <a:endParaRPr lang="en-GB" sz="1800" b="0" i="1" u="none" strike="noStrike" dirty="0">
                        <a:solidFill>
                          <a:schemeClr val="tx1"/>
                        </a:solidFill>
                        <a:effectLst/>
                        <a:latin typeface="Verdana" pitchFamily="34" charset="0"/>
                        <a:ea typeface="Verdana" pitchFamily="34" charset="0"/>
                        <a:cs typeface="Verdana"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BE" sz="1800" b="1" i="1" u="none" strike="noStrike" dirty="0" smtClean="0">
                          <a:solidFill>
                            <a:schemeClr val="tx1"/>
                          </a:solidFill>
                          <a:effectLst/>
                          <a:latin typeface="Verdana" pitchFamily="34" charset="0"/>
                          <a:ea typeface="Verdana" pitchFamily="34" charset="0"/>
                          <a:cs typeface="Verdana" pitchFamily="34" charset="0"/>
                        </a:rPr>
                        <a:t>…</a:t>
                      </a:r>
                      <a:endParaRPr lang="en-GB" sz="1800" b="1" i="1" u="none" strike="noStrike" dirty="0">
                        <a:solidFill>
                          <a:schemeClr val="tx1"/>
                        </a:solidFill>
                        <a:effectLst/>
                        <a:latin typeface="Verdana" pitchFamily="34" charset="0"/>
                        <a:ea typeface="Verdana" pitchFamily="34" charset="0"/>
                        <a:cs typeface="Verdana"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800" b="1" i="1" u="none" strike="noStrike" dirty="0">
                          <a:solidFill>
                            <a:schemeClr val="tx1"/>
                          </a:solidFill>
                          <a:effectLst/>
                          <a:latin typeface="Verdana" pitchFamily="34" charset="0"/>
                          <a:ea typeface="Verdana" pitchFamily="34" charset="0"/>
                          <a:cs typeface="Verdana" pitchFamily="34" charset="0"/>
                        </a:rPr>
                        <a:t> </a:t>
                      </a:r>
                      <a:r>
                        <a:rPr lang="en-GB" sz="1800" b="1" i="1" u="none" strike="noStrike" dirty="0" smtClean="0">
                          <a:solidFill>
                            <a:schemeClr val="tx1"/>
                          </a:solidFill>
                          <a:effectLst/>
                          <a:latin typeface="Verdana" pitchFamily="34" charset="0"/>
                          <a:ea typeface="Verdana" pitchFamily="34" charset="0"/>
                          <a:cs typeface="Verdana" pitchFamily="34" charset="0"/>
                        </a:rPr>
                        <a:t>…</a:t>
                      </a:r>
                      <a:endParaRPr lang="en-GB" sz="1800" b="1" i="1" u="none" strike="noStrike" dirty="0">
                        <a:solidFill>
                          <a:schemeClr val="tx1"/>
                        </a:solidFill>
                        <a:effectLst/>
                        <a:latin typeface="Verdana" pitchFamily="34" charset="0"/>
                        <a:ea typeface="Verdana" pitchFamily="34" charset="0"/>
                        <a:cs typeface="Verdana"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BE" sz="1800" b="1" i="1" u="none" strike="noStrike" dirty="0" smtClean="0">
                          <a:solidFill>
                            <a:schemeClr val="tx1"/>
                          </a:solidFill>
                          <a:effectLst/>
                          <a:latin typeface="Verdana" pitchFamily="34" charset="0"/>
                          <a:ea typeface="Verdana" pitchFamily="34" charset="0"/>
                          <a:cs typeface="Verdana" pitchFamily="34" charset="0"/>
                        </a:rPr>
                        <a:t>…</a:t>
                      </a:r>
                      <a:endParaRPr lang="en-GB" sz="1800" b="1" i="1" u="none" strike="noStrike" dirty="0">
                        <a:solidFill>
                          <a:schemeClr val="tx1"/>
                        </a:solidFill>
                        <a:effectLst/>
                        <a:latin typeface="Verdana" pitchFamily="34" charset="0"/>
                        <a:ea typeface="Verdana" pitchFamily="34" charset="0"/>
                        <a:cs typeface="Verdana"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800" b="1" i="1" u="none" strike="noStrike" dirty="0">
                          <a:solidFill>
                            <a:schemeClr val="tx1"/>
                          </a:solidFill>
                          <a:effectLst/>
                          <a:latin typeface="Verdana" pitchFamily="34" charset="0"/>
                          <a:ea typeface="Verdana" pitchFamily="34" charset="0"/>
                          <a:cs typeface="Verdana" pitchFamily="34" charset="0"/>
                        </a:rPr>
                        <a:t>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1695">
                <a:tc>
                  <a:txBody>
                    <a:bodyPr/>
                    <a:lstStyle/>
                    <a:p>
                      <a:pPr algn="ctr" fontAlgn="b"/>
                      <a:r>
                        <a:rPr lang="en-GB" sz="1800" i="1" u="none" strike="noStrike" dirty="0" smtClean="0">
                          <a:solidFill>
                            <a:schemeClr val="tx1"/>
                          </a:solidFill>
                          <a:effectLst/>
                          <a:latin typeface="Verdana" pitchFamily="34" charset="0"/>
                          <a:ea typeface="Verdana" pitchFamily="34" charset="0"/>
                          <a:cs typeface="Verdana" pitchFamily="34" charset="0"/>
                        </a:rPr>
                        <a:t>Travel 100</a:t>
                      </a:r>
                      <a:endParaRPr lang="en-GB" sz="1800" b="0" i="1" u="none" strike="noStrike" dirty="0">
                        <a:solidFill>
                          <a:schemeClr val="tx1"/>
                        </a:solidFill>
                        <a:effectLst/>
                        <a:latin typeface="Verdana" pitchFamily="34" charset="0"/>
                        <a:ea typeface="Verdana" pitchFamily="34" charset="0"/>
                        <a:cs typeface="Verdana"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fontAlgn="b"/>
                      <a:r>
                        <a:rPr lang="fr-BE" sz="1800" b="1" i="1" u="none" strike="noStrike" dirty="0" smtClean="0">
                          <a:solidFill>
                            <a:schemeClr val="tx1"/>
                          </a:solidFill>
                          <a:effectLst/>
                          <a:latin typeface="Verdana" pitchFamily="34" charset="0"/>
                          <a:ea typeface="Verdana" pitchFamily="34" charset="0"/>
                          <a:cs typeface="Verdana" pitchFamily="34" charset="0"/>
                        </a:rPr>
                        <a:t>360</a:t>
                      </a:r>
                      <a:endParaRPr lang="en-GB" sz="1800" b="1" i="1" u="none" strike="noStrike" dirty="0">
                        <a:solidFill>
                          <a:schemeClr val="tx1"/>
                        </a:solidFill>
                        <a:effectLst/>
                        <a:latin typeface="Verdana" pitchFamily="34" charset="0"/>
                        <a:ea typeface="Verdana" pitchFamily="34" charset="0"/>
                        <a:cs typeface="Verdana"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fontAlgn="b"/>
                      <a:r>
                        <a:rPr lang="en-GB" sz="1800" b="1" i="1" u="none" strike="noStrike" dirty="0">
                          <a:solidFill>
                            <a:schemeClr val="tx1"/>
                          </a:solidFill>
                          <a:effectLst/>
                          <a:latin typeface="Verdana" pitchFamily="34" charset="0"/>
                          <a:ea typeface="Verdana" pitchFamily="34" charset="0"/>
                          <a:cs typeface="Verdana" pitchFamily="34" charset="0"/>
                        </a:rPr>
                        <a:t> </a:t>
                      </a:r>
                      <a:r>
                        <a:rPr lang="en-GB" sz="1800" b="1" i="1" u="none" strike="noStrike" dirty="0" smtClean="0">
                          <a:solidFill>
                            <a:schemeClr val="tx1"/>
                          </a:solidFill>
                          <a:effectLst/>
                          <a:latin typeface="Verdana" pitchFamily="34" charset="0"/>
                          <a:ea typeface="Verdana" pitchFamily="34" charset="0"/>
                          <a:cs typeface="Verdana" pitchFamily="34" charset="0"/>
                        </a:rPr>
                        <a:t>300</a:t>
                      </a:r>
                      <a:endParaRPr lang="en-GB" sz="1800" b="1" i="1" u="none" strike="noStrike" dirty="0">
                        <a:solidFill>
                          <a:schemeClr val="tx1"/>
                        </a:solidFill>
                        <a:effectLst/>
                        <a:latin typeface="Verdana" pitchFamily="34" charset="0"/>
                        <a:ea typeface="Verdana" pitchFamily="34" charset="0"/>
                        <a:cs typeface="Verdana"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fontAlgn="b"/>
                      <a:r>
                        <a:rPr lang="fr-BE" sz="1800" b="1" i="1" u="none" strike="noStrike" dirty="0" smtClean="0">
                          <a:solidFill>
                            <a:schemeClr val="tx1"/>
                          </a:solidFill>
                          <a:effectLst/>
                          <a:latin typeface="Verdana" pitchFamily="34" charset="0"/>
                          <a:ea typeface="Verdana" pitchFamily="34" charset="0"/>
                          <a:cs typeface="Verdana" pitchFamily="34" charset="0"/>
                        </a:rPr>
                        <a:t>?</a:t>
                      </a:r>
                      <a:endParaRPr lang="en-GB" sz="1800" b="1" i="1" u="none" strike="noStrike" dirty="0">
                        <a:solidFill>
                          <a:schemeClr val="tx1"/>
                        </a:solidFill>
                        <a:effectLst/>
                        <a:latin typeface="Verdana" pitchFamily="34" charset="0"/>
                        <a:ea typeface="Verdana" pitchFamily="34" charset="0"/>
                        <a:cs typeface="Verdana"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fontAlgn="b"/>
                      <a:r>
                        <a:rPr lang="en-GB" sz="1800" b="1" i="1" u="none" strike="noStrike" dirty="0">
                          <a:solidFill>
                            <a:schemeClr val="tx1"/>
                          </a:solidFill>
                          <a:effectLst/>
                          <a:latin typeface="Verdana" pitchFamily="34" charset="0"/>
                          <a:ea typeface="Verdana" pitchFamily="34" charset="0"/>
                          <a:cs typeface="Verdana" pitchFamily="34" charset="0"/>
                        </a:rPr>
                        <a:t>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r>
              <a:tr h="672767">
                <a:tc>
                  <a:txBody>
                    <a:bodyPr/>
                    <a:lstStyle/>
                    <a:p>
                      <a:pPr algn="ctr" fontAlgn="b"/>
                      <a:r>
                        <a:rPr lang="en-GB" sz="1800" i="1" u="none" strike="noStrike" dirty="0">
                          <a:solidFill>
                            <a:srgbClr val="FF0000"/>
                          </a:solidFill>
                          <a:effectLst/>
                          <a:latin typeface="Verdana" pitchFamily="34" charset="0"/>
                          <a:ea typeface="Verdana" pitchFamily="34" charset="0"/>
                          <a:cs typeface="Verdana" pitchFamily="34" charset="0"/>
                        </a:rPr>
                        <a:t>scenario 1 </a:t>
                      </a:r>
                      <a:r>
                        <a:rPr lang="en-GB" sz="1800" i="1" u="none" strike="noStrike" dirty="0" smtClean="0">
                          <a:solidFill>
                            <a:srgbClr val="FF0000"/>
                          </a:solidFill>
                          <a:effectLst/>
                          <a:latin typeface="Verdana" pitchFamily="34" charset="0"/>
                          <a:ea typeface="Verdana" pitchFamily="34" charset="0"/>
                          <a:cs typeface="Verdana" pitchFamily="34" charset="0"/>
                        </a:rPr>
                        <a:t>TOTAL</a:t>
                      </a:r>
                      <a:endParaRPr lang="en-GB" sz="1800" b="0" i="1" u="none" strike="noStrike" dirty="0">
                        <a:solidFill>
                          <a:srgbClr val="FF0000"/>
                        </a:solidFill>
                        <a:effectLst/>
                        <a:latin typeface="Verdana" pitchFamily="34" charset="0"/>
                        <a:ea typeface="Verdana" pitchFamily="34" charset="0"/>
                        <a:cs typeface="Verdana"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800" b="1" i="1" u="none" strike="noStrike" dirty="0" smtClean="0">
                          <a:solidFill>
                            <a:schemeClr val="tx1"/>
                          </a:solidFill>
                          <a:effectLst/>
                          <a:latin typeface="Verdana" pitchFamily="34" charset="0"/>
                          <a:ea typeface="Verdana" pitchFamily="34" charset="0"/>
                          <a:cs typeface="Verdana" pitchFamily="34" charset="0"/>
                        </a:rPr>
                        <a:t>36.000</a:t>
                      </a:r>
                      <a:endParaRPr lang="en-GB" sz="1800" b="1" i="1" u="none" strike="noStrike" dirty="0">
                        <a:solidFill>
                          <a:schemeClr val="tx1"/>
                        </a:solidFill>
                        <a:effectLst/>
                        <a:latin typeface="Verdana" pitchFamily="34" charset="0"/>
                        <a:ea typeface="Verdana" pitchFamily="34" charset="0"/>
                        <a:cs typeface="Verdana"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BE" sz="1800" b="1" i="1" u="none" strike="noStrike" dirty="0" smtClean="0">
                          <a:solidFill>
                            <a:srgbClr val="FF0000"/>
                          </a:solidFill>
                          <a:effectLst/>
                          <a:latin typeface="Verdana" pitchFamily="34" charset="0"/>
                          <a:ea typeface="Verdana" pitchFamily="34" charset="0"/>
                          <a:cs typeface="Verdana" pitchFamily="34" charset="0"/>
                        </a:rPr>
                        <a:t>37.000</a:t>
                      </a:r>
                      <a:endParaRPr lang="en-GB" sz="1800" b="1" i="1" u="none" strike="noStrike" dirty="0">
                        <a:solidFill>
                          <a:srgbClr val="FF0000"/>
                        </a:solidFill>
                        <a:effectLst/>
                        <a:latin typeface="Verdana" pitchFamily="34" charset="0"/>
                        <a:ea typeface="Verdana" pitchFamily="34" charset="0"/>
                        <a:cs typeface="Verdana"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GB" dirty="0"/>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800" b="1" i="1" u="none" strike="noStrike" dirty="0">
                          <a:solidFill>
                            <a:srgbClr val="FF0000"/>
                          </a:solidFill>
                          <a:effectLst/>
                          <a:latin typeface="Verdana" pitchFamily="34" charset="0"/>
                          <a:ea typeface="Verdana" pitchFamily="34" charset="0"/>
                          <a:cs typeface="Verdana" pitchFamily="34" charset="0"/>
                        </a:rPr>
                        <a:t>-1.000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00762">
                <a:tc>
                  <a:txBody>
                    <a:bodyPr/>
                    <a:lstStyle/>
                    <a:p>
                      <a:pPr algn="ctr" fontAlgn="b"/>
                      <a:r>
                        <a:rPr lang="en-GB" sz="1800" i="1" u="none" strike="noStrike" dirty="0">
                          <a:solidFill>
                            <a:srgbClr val="00B050"/>
                          </a:solidFill>
                          <a:effectLst/>
                          <a:latin typeface="Verdana" pitchFamily="34" charset="0"/>
                          <a:ea typeface="Verdana" pitchFamily="34" charset="0"/>
                          <a:cs typeface="Verdana" pitchFamily="34" charset="0"/>
                        </a:rPr>
                        <a:t>scenario 2 </a:t>
                      </a:r>
                      <a:r>
                        <a:rPr lang="en-GB" sz="1800" i="1" u="none" strike="noStrike" dirty="0" smtClean="0">
                          <a:solidFill>
                            <a:srgbClr val="00B050"/>
                          </a:solidFill>
                          <a:effectLst/>
                          <a:latin typeface="Verdana" pitchFamily="34" charset="0"/>
                          <a:ea typeface="Verdana" pitchFamily="34" charset="0"/>
                          <a:cs typeface="Verdana" pitchFamily="34" charset="0"/>
                        </a:rPr>
                        <a:t>TOTAL</a:t>
                      </a:r>
                      <a:endParaRPr lang="en-GB" sz="1800" b="0" i="1" u="none" strike="noStrike" dirty="0">
                        <a:solidFill>
                          <a:srgbClr val="00B050"/>
                        </a:solidFill>
                        <a:effectLst/>
                        <a:latin typeface="Verdana" pitchFamily="34" charset="0"/>
                        <a:ea typeface="Verdana" pitchFamily="34" charset="0"/>
                        <a:cs typeface="Verdana"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800" b="1" i="1" u="none" strike="noStrike" dirty="0" smtClean="0">
                          <a:solidFill>
                            <a:schemeClr val="tx1"/>
                          </a:solidFill>
                          <a:effectLst/>
                          <a:latin typeface="Verdana" pitchFamily="34" charset="0"/>
                          <a:ea typeface="Verdana" pitchFamily="34" charset="0"/>
                          <a:cs typeface="Verdana" pitchFamily="34" charset="0"/>
                        </a:rPr>
                        <a:t>36.000</a:t>
                      </a:r>
                      <a:endParaRPr lang="en-GB" sz="1800" b="1" i="1" u="none" strike="noStrike" dirty="0">
                        <a:solidFill>
                          <a:schemeClr val="tx1"/>
                        </a:solidFill>
                        <a:effectLst/>
                        <a:latin typeface="Verdana" pitchFamily="34" charset="0"/>
                        <a:ea typeface="Verdana" pitchFamily="34" charset="0"/>
                        <a:cs typeface="Verdana"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BE" sz="1800" b="1" i="1" u="none" strike="noStrike" dirty="0" smtClean="0">
                          <a:solidFill>
                            <a:srgbClr val="00B050"/>
                          </a:solidFill>
                          <a:effectLst/>
                          <a:latin typeface="Verdana" pitchFamily="34" charset="0"/>
                          <a:ea typeface="Verdana" pitchFamily="34" charset="0"/>
                          <a:cs typeface="Verdana" pitchFamily="34" charset="0"/>
                        </a:rPr>
                        <a:t>35.000</a:t>
                      </a:r>
                      <a:endParaRPr lang="en-GB" sz="1800" b="1" i="1" u="none" strike="noStrike" dirty="0">
                        <a:solidFill>
                          <a:srgbClr val="00B050"/>
                        </a:solidFill>
                        <a:effectLst/>
                        <a:latin typeface="Verdana" pitchFamily="34" charset="0"/>
                        <a:ea typeface="Verdana" pitchFamily="34" charset="0"/>
                        <a:cs typeface="Verdana"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GB" dirty="0"/>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800" b="1" i="1" u="none" strike="noStrike" dirty="0" smtClean="0">
                          <a:solidFill>
                            <a:srgbClr val="00B050"/>
                          </a:solidFill>
                          <a:effectLst/>
                          <a:latin typeface="Verdana" pitchFamily="34" charset="0"/>
                          <a:ea typeface="Verdana" pitchFamily="34" charset="0"/>
                          <a:cs typeface="Verdana" pitchFamily="34" charset="0"/>
                        </a:rPr>
                        <a:t>+1.000</a:t>
                      </a:r>
                      <a:endParaRPr lang="en-GB" sz="1800" b="1" i="1" u="none" strike="noStrike" dirty="0">
                        <a:solidFill>
                          <a:srgbClr val="00B050"/>
                        </a:solidFill>
                        <a:effectLst/>
                        <a:latin typeface="Verdana" pitchFamily="34" charset="0"/>
                        <a:ea typeface="Verdana" pitchFamily="34" charset="0"/>
                        <a:cs typeface="Verdana"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01021234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a:xfrm>
            <a:off x="395288" y="1339851"/>
            <a:ext cx="8229600" cy="504974"/>
          </a:xfrm>
        </p:spPr>
        <p:txBody>
          <a:bodyPr/>
          <a:lstStyle/>
          <a:p>
            <a:pPr algn="ctr"/>
            <a:r>
              <a:rPr lang="en-GB" sz="2400" dirty="0" smtClean="0"/>
              <a:t>Consortium management of unit costs</a:t>
            </a:r>
            <a:endParaRPr lang="en-US" altLang="en-US" dirty="0"/>
          </a:p>
        </p:txBody>
      </p:sp>
      <p:sp>
        <p:nvSpPr>
          <p:cNvPr id="83971" name="Rectangle 3"/>
          <p:cNvSpPr>
            <a:spLocks noGrp="1" noChangeArrowheads="1"/>
          </p:cNvSpPr>
          <p:nvPr>
            <p:ph type="body" idx="1"/>
          </p:nvPr>
        </p:nvSpPr>
        <p:spPr>
          <a:xfrm>
            <a:off x="457200" y="2132856"/>
            <a:ext cx="8229600" cy="4320479"/>
          </a:xfrm>
        </p:spPr>
        <p:txBody>
          <a:bodyPr/>
          <a:lstStyle/>
          <a:p>
            <a:pPr marL="0" indent="0" algn="ctr">
              <a:buNone/>
            </a:pPr>
            <a:endParaRPr lang="en-GB" sz="2000" dirty="0" smtClean="0"/>
          </a:p>
          <a:p>
            <a:pPr algn="just">
              <a:spcBef>
                <a:spcPts val="0"/>
              </a:spcBef>
              <a:spcAft>
                <a:spcPts val="1800"/>
              </a:spcAft>
              <a:buFont typeface="Wingdings" panose="05000000000000000000" pitchFamily="2" charset="2"/>
              <a:buChar char="§"/>
            </a:pPr>
            <a:r>
              <a:rPr lang="en-GB" sz="2000" dirty="0" smtClean="0"/>
              <a:t>Consortia </a:t>
            </a:r>
            <a:r>
              <a:rPr lang="en-GB" sz="2000" dirty="0"/>
              <a:t>have to find the most appropriate method to manage internally the accountancy.</a:t>
            </a:r>
          </a:p>
          <a:p>
            <a:pPr>
              <a:spcBef>
                <a:spcPts val="0"/>
              </a:spcBef>
              <a:spcAft>
                <a:spcPts val="1800"/>
              </a:spcAft>
              <a:buFont typeface="Wingdings" panose="05000000000000000000" pitchFamily="2" charset="2"/>
              <a:buChar char="§"/>
            </a:pPr>
            <a:r>
              <a:rPr lang="fr-BE" sz="2000" dirty="0" err="1"/>
              <a:t>Transparency</a:t>
            </a:r>
            <a:r>
              <a:rPr lang="fr-BE" sz="2000" dirty="0"/>
              <a:t> in the </a:t>
            </a:r>
            <a:r>
              <a:rPr lang="fr-BE" sz="2000" dirty="0" err="1"/>
              <a:t>methodology</a:t>
            </a:r>
            <a:r>
              <a:rPr lang="fr-BE" sz="2000" dirty="0"/>
              <a:t>.</a:t>
            </a:r>
          </a:p>
          <a:p>
            <a:pPr>
              <a:spcBef>
                <a:spcPts val="0"/>
              </a:spcBef>
              <a:spcAft>
                <a:spcPts val="1800"/>
              </a:spcAft>
              <a:buFont typeface="Wingdings" panose="05000000000000000000" pitchFamily="2" charset="2"/>
              <a:buChar char="§"/>
            </a:pPr>
            <a:r>
              <a:rPr lang="fr-BE" sz="2000" dirty="0"/>
              <a:t>Formalisation of the </a:t>
            </a:r>
            <a:r>
              <a:rPr lang="fr-BE" sz="2000" dirty="0" err="1"/>
              <a:t>methodology</a:t>
            </a:r>
            <a:r>
              <a:rPr lang="fr-BE" sz="2000" dirty="0"/>
              <a:t> and the </a:t>
            </a:r>
            <a:r>
              <a:rPr lang="fr-BE" sz="2000" dirty="0" smtClean="0"/>
              <a:t> </a:t>
            </a:r>
            <a:r>
              <a:rPr lang="fr-BE" sz="2000" dirty="0" err="1" smtClean="0"/>
              <a:t>Partnership</a:t>
            </a:r>
            <a:r>
              <a:rPr lang="fr-BE" sz="2000" dirty="0" smtClean="0"/>
              <a:t> Agreement.</a:t>
            </a:r>
            <a:endParaRPr lang="fr-BE" sz="2000" dirty="0"/>
          </a:p>
          <a:p>
            <a:pPr>
              <a:spcBef>
                <a:spcPts val="0"/>
              </a:spcBef>
              <a:spcAft>
                <a:spcPts val="1800"/>
              </a:spcAft>
              <a:buFont typeface="Wingdings" panose="05000000000000000000" pitchFamily="2" charset="2"/>
              <a:buChar char="§"/>
            </a:pPr>
            <a:r>
              <a:rPr lang="fr-BE" sz="2000" dirty="0" err="1"/>
              <a:t>Acceptance</a:t>
            </a:r>
            <a:r>
              <a:rPr lang="fr-BE" sz="2000" dirty="0"/>
              <a:t> of </a:t>
            </a:r>
            <a:r>
              <a:rPr lang="fr-BE" sz="2000" dirty="0" err="1"/>
              <a:t>this</a:t>
            </a:r>
            <a:r>
              <a:rPr lang="fr-BE" sz="2000" dirty="0"/>
              <a:t> </a:t>
            </a:r>
            <a:r>
              <a:rPr lang="fr-BE" sz="2000" dirty="0" err="1" smtClean="0"/>
              <a:t>methodology</a:t>
            </a:r>
            <a:r>
              <a:rPr lang="fr-BE" sz="2000" dirty="0" smtClean="0"/>
              <a:t> by the Consortium.</a:t>
            </a:r>
            <a:endParaRPr lang="en-GB" sz="2000" dirty="0"/>
          </a:p>
        </p:txBody>
      </p:sp>
      <p:sp>
        <p:nvSpPr>
          <p:cNvPr id="2" name="Slide Number Placeholder 1"/>
          <p:cNvSpPr>
            <a:spLocks noGrp="1"/>
          </p:cNvSpPr>
          <p:nvPr>
            <p:ph type="sldNum" sz="quarter" idx="12"/>
          </p:nvPr>
        </p:nvSpPr>
        <p:spPr/>
        <p:txBody>
          <a:bodyPr/>
          <a:lstStyle/>
          <a:p>
            <a:fld id="{14F0E55B-1EBF-4C63-9883-404455EB20A7}" type="slidenum">
              <a:rPr lang="en-GB" altLang="en-US" smtClean="0"/>
              <a:pPr/>
              <a:t>42</a:t>
            </a:fld>
            <a:endParaRPr lang="en-GB" altLang="en-US"/>
          </a:p>
        </p:txBody>
      </p:sp>
    </p:spTree>
    <p:extLst>
      <p:ext uri="{BB962C8B-B14F-4D97-AF65-F5344CB8AC3E}">
        <p14:creationId xmlns:p14="http://schemas.microsoft.com/office/powerpoint/2010/main" val="301366421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body" idx="1"/>
          </p:nvPr>
        </p:nvSpPr>
        <p:spPr>
          <a:xfrm>
            <a:off x="457200" y="1628800"/>
            <a:ext cx="8229600" cy="4608511"/>
          </a:xfrm>
        </p:spPr>
        <p:txBody>
          <a:bodyPr/>
          <a:lstStyle/>
          <a:p>
            <a:pPr marL="400050" lvl="1" indent="0">
              <a:buNone/>
            </a:pPr>
            <a:r>
              <a:rPr lang="fr-BE" sz="2400" dirty="0" err="1">
                <a:solidFill>
                  <a:srgbClr val="00B0F0"/>
                </a:solidFill>
              </a:rPr>
              <a:t>Outline</a:t>
            </a:r>
            <a:r>
              <a:rPr lang="fr-BE" sz="2400" dirty="0">
                <a:solidFill>
                  <a:srgbClr val="00B0F0"/>
                </a:solidFill>
              </a:rPr>
              <a:t> of the </a:t>
            </a:r>
            <a:r>
              <a:rPr lang="fr-BE" sz="2400" dirty="0" err="1">
                <a:solidFill>
                  <a:srgbClr val="00B0F0"/>
                </a:solidFill>
              </a:rPr>
              <a:t>presentation</a:t>
            </a:r>
            <a:r>
              <a:rPr lang="fr-BE" sz="2400" dirty="0">
                <a:solidFill>
                  <a:srgbClr val="00B0F0"/>
                </a:solidFill>
              </a:rPr>
              <a:t>:</a:t>
            </a:r>
          </a:p>
          <a:p>
            <a:pPr marL="400050" lvl="1" indent="0">
              <a:buNone/>
            </a:pPr>
            <a:endParaRPr lang="fr-BE" sz="1400" dirty="0" smtClean="0">
              <a:solidFill>
                <a:srgbClr val="00B0F0"/>
              </a:solidFill>
            </a:endParaRPr>
          </a:p>
          <a:p>
            <a:pPr marL="400050" lvl="1" indent="0">
              <a:buNone/>
            </a:pPr>
            <a:endParaRPr lang="fr-BE" sz="1400" dirty="0">
              <a:solidFill>
                <a:srgbClr val="00B0F0"/>
              </a:solidFill>
            </a:endParaRPr>
          </a:p>
          <a:p>
            <a:pPr marL="400050" lvl="1" indent="0">
              <a:buNone/>
            </a:pPr>
            <a:r>
              <a:rPr lang="fr-BE" sz="1400" dirty="0" smtClean="0">
                <a:solidFill>
                  <a:srgbClr val="00B0F0"/>
                </a:solidFill>
              </a:rPr>
              <a:t>1</a:t>
            </a:r>
            <a:r>
              <a:rPr lang="fr-BE" sz="1400" dirty="0">
                <a:solidFill>
                  <a:srgbClr val="00B0F0"/>
                </a:solidFill>
              </a:rPr>
              <a:t>) General </a:t>
            </a:r>
            <a:r>
              <a:rPr lang="fr-BE" sz="1400" dirty="0" err="1">
                <a:solidFill>
                  <a:srgbClr val="00B0F0"/>
                </a:solidFill>
              </a:rPr>
              <a:t>financing</a:t>
            </a:r>
            <a:r>
              <a:rPr lang="fr-BE" sz="1400" dirty="0">
                <a:solidFill>
                  <a:srgbClr val="00B0F0"/>
                </a:solidFill>
              </a:rPr>
              <a:t> </a:t>
            </a:r>
            <a:r>
              <a:rPr lang="fr-BE" sz="1400" dirty="0" err="1">
                <a:solidFill>
                  <a:srgbClr val="00B0F0"/>
                </a:solidFill>
              </a:rPr>
              <a:t>principles</a:t>
            </a:r>
            <a:endParaRPr lang="en-GB" sz="1400" dirty="0">
              <a:solidFill>
                <a:srgbClr val="00B0F0"/>
              </a:solidFill>
            </a:endParaRPr>
          </a:p>
          <a:p>
            <a:pPr marL="400050" lvl="1" indent="0">
              <a:buNone/>
            </a:pPr>
            <a:r>
              <a:rPr lang="en-GB" sz="1400" dirty="0">
                <a:solidFill>
                  <a:srgbClr val="00B0F0"/>
                </a:solidFill>
              </a:rPr>
              <a:t>2) Actual costs, rules and budget headings</a:t>
            </a:r>
          </a:p>
          <a:p>
            <a:pPr marL="400050" lvl="1" indent="0">
              <a:buNone/>
            </a:pPr>
            <a:r>
              <a:rPr lang="en-GB" sz="1400" dirty="0">
                <a:solidFill>
                  <a:srgbClr val="00B0F0"/>
                </a:solidFill>
              </a:rPr>
              <a:t>3) Unit costs, rules and budget headings</a:t>
            </a:r>
          </a:p>
          <a:p>
            <a:pPr marL="400050" lvl="1" indent="0">
              <a:buNone/>
            </a:pPr>
            <a:r>
              <a:rPr lang="en-GB" sz="1400" dirty="0">
                <a:solidFill>
                  <a:srgbClr val="00B0F0"/>
                </a:solidFill>
              </a:rPr>
              <a:t>4) Managing the Grant</a:t>
            </a:r>
          </a:p>
          <a:p>
            <a:pPr marL="400050" lvl="1" indent="0">
              <a:buNone/>
            </a:pPr>
            <a:r>
              <a:rPr lang="en-GB" sz="2400" dirty="0"/>
              <a:t>5) How to report</a:t>
            </a:r>
          </a:p>
          <a:p>
            <a:pPr marL="400050" lvl="1" indent="0">
              <a:buNone/>
            </a:pPr>
            <a:r>
              <a:rPr lang="en-GB" sz="1400" dirty="0">
                <a:solidFill>
                  <a:srgbClr val="00B0F0"/>
                </a:solidFill>
              </a:rPr>
              <a:t>6) Final grant</a:t>
            </a:r>
          </a:p>
          <a:p>
            <a:pPr marL="0" lvl="0" indent="0" algn="ctr">
              <a:buNone/>
            </a:pPr>
            <a:endParaRPr lang="en-GB" sz="2300" b="1" dirty="0" smtClean="0"/>
          </a:p>
          <a:p>
            <a:pPr marL="0" lvl="0" indent="0" algn="ctr">
              <a:buNone/>
            </a:pPr>
            <a:endParaRPr lang="en-GB" sz="2300" b="1" dirty="0"/>
          </a:p>
          <a:p>
            <a:pPr marL="0" lvl="0" indent="0" algn="ctr">
              <a:buNone/>
            </a:pPr>
            <a:endParaRPr lang="en-GB" sz="2300" b="1" dirty="0" smtClean="0"/>
          </a:p>
          <a:p>
            <a:pPr lvl="0"/>
            <a:endParaRPr lang="en-GB" sz="2300" dirty="0"/>
          </a:p>
          <a:p>
            <a:pPr marL="457200" lvl="1" indent="0">
              <a:buNone/>
            </a:pPr>
            <a:r>
              <a:rPr lang="en-GB" sz="2500" b="1" dirty="0" smtClean="0"/>
              <a:t>         </a:t>
            </a:r>
            <a:endParaRPr lang="en-GB" sz="2300" dirty="0"/>
          </a:p>
        </p:txBody>
      </p:sp>
      <p:sp>
        <p:nvSpPr>
          <p:cNvPr id="2" name="Slide Number Placeholder 1"/>
          <p:cNvSpPr>
            <a:spLocks noGrp="1"/>
          </p:cNvSpPr>
          <p:nvPr>
            <p:ph type="sldNum" sz="quarter" idx="12"/>
          </p:nvPr>
        </p:nvSpPr>
        <p:spPr/>
        <p:txBody>
          <a:bodyPr/>
          <a:lstStyle/>
          <a:p>
            <a:fld id="{14F0E55B-1EBF-4C63-9883-404455EB20A7}" type="slidenum">
              <a:rPr lang="en-GB" altLang="en-US" smtClean="0"/>
              <a:pPr/>
              <a:t>43</a:t>
            </a:fld>
            <a:endParaRPr lang="en-GB" altLang="en-US"/>
          </a:p>
        </p:txBody>
      </p:sp>
    </p:spTree>
    <p:extLst>
      <p:ext uri="{BB962C8B-B14F-4D97-AF65-F5344CB8AC3E}">
        <p14:creationId xmlns:p14="http://schemas.microsoft.com/office/powerpoint/2010/main" val="149590751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body" idx="1"/>
          </p:nvPr>
        </p:nvSpPr>
        <p:spPr>
          <a:xfrm>
            <a:off x="457200" y="1916833"/>
            <a:ext cx="8229600" cy="3816424"/>
          </a:xfrm>
        </p:spPr>
        <p:txBody>
          <a:bodyPr/>
          <a:lstStyle/>
          <a:p>
            <a:pPr marL="0" lvl="0" indent="0">
              <a:buNone/>
            </a:pPr>
            <a:r>
              <a:rPr lang="en-GB" sz="2300" b="1" dirty="0"/>
              <a:t>5</a:t>
            </a:r>
            <a:r>
              <a:rPr lang="en-GB" sz="2300" b="1" dirty="0" smtClean="0"/>
              <a:t>) How </a:t>
            </a:r>
            <a:r>
              <a:rPr lang="en-GB" sz="2300" b="1" dirty="0"/>
              <a:t>to </a:t>
            </a:r>
            <a:r>
              <a:rPr lang="en-GB" sz="2300" b="1" dirty="0" smtClean="0"/>
              <a:t>report</a:t>
            </a:r>
          </a:p>
          <a:p>
            <a:pPr lvl="0"/>
            <a:endParaRPr lang="en-GB" sz="2300" b="1" dirty="0"/>
          </a:p>
          <a:p>
            <a:pPr marL="1165225" lvl="1" indent="0">
              <a:buNone/>
            </a:pPr>
            <a:r>
              <a:rPr lang="en-US" sz="2300" dirty="0" smtClean="0"/>
              <a:t>Financial Reporting</a:t>
            </a:r>
          </a:p>
          <a:p>
            <a:pPr marL="1165225" lvl="1" indent="0">
              <a:buNone/>
            </a:pPr>
            <a:endParaRPr lang="en-US" sz="2300" dirty="0" smtClean="0"/>
          </a:p>
          <a:p>
            <a:pPr marL="1165225" lvl="1" indent="0">
              <a:buNone/>
            </a:pPr>
            <a:r>
              <a:rPr lang="en-US" sz="2300" dirty="0" smtClean="0"/>
              <a:t>Supporting documents</a:t>
            </a:r>
          </a:p>
          <a:p>
            <a:pPr marL="1165225" lvl="1" indent="0">
              <a:buNone/>
            </a:pPr>
            <a:endParaRPr lang="en-US" sz="2300" dirty="0" smtClean="0"/>
          </a:p>
          <a:p>
            <a:pPr marL="1165225" lvl="1" indent="0">
              <a:buNone/>
            </a:pPr>
            <a:endParaRPr lang="en-GB" sz="2300" dirty="0"/>
          </a:p>
          <a:p>
            <a:pPr marL="457200" lvl="1" indent="0">
              <a:buNone/>
            </a:pPr>
            <a:r>
              <a:rPr lang="en-GB" sz="2300" b="1" dirty="0" smtClean="0"/>
              <a:t>         </a:t>
            </a:r>
            <a:endParaRPr lang="en-GB" sz="2300" dirty="0"/>
          </a:p>
        </p:txBody>
      </p:sp>
      <p:sp>
        <p:nvSpPr>
          <p:cNvPr id="2" name="Slide Number Placeholder 1"/>
          <p:cNvSpPr>
            <a:spLocks noGrp="1"/>
          </p:cNvSpPr>
          <p:nvPr>
            <p:ph type="sldNum" sz="quarter" idx="12"/>
          </p:nvPr>
        </p:nvSpPr>
        <p:spPr/>
        <p:txBody>
          <a:bodyPr/>
          <a:lstStyle/>
          <a:p>
            <a:fld id="{14F0E55B-1EBF-4C63-9883-404455EB20A7}" type="slidenum">
              <a:rPr lang="en-GB" altLang="en-US" smtClean="0"/>
              <a:pPr/>
              <a:t>44</a:t>
            </a:fld>
            <a:endParaRPr lang="en-GB" altLang="en-US"/>
          </a:p>
        </p:txBody>
      </p:sp>
    </p:spTree>
    <p:extLst>
      <p:ext uri="{BB962C8B-B14F-4D97-AF65-F5344CB8AC3E}">
        <p14:creationId xmlns:p14="http://schemas.microsoft.com/office/powerpoint/2010/main" val="74233787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4F0E55B-1EBF-4C63-9883-404455EB20A7}" type="slidenum">
              <a:rPr lang="en-GB" altLang="en-US" smtClean="0"/>
              <a:pPr/>
              <a:t>45</a:t>
            </a:fld>
            <a:endParaRPr lang="en-GB" altLang="en-US"/>
          </a:p>
        </p:txBody>
      </p:sp>
      <p:sp>
        <p:nvSpPr>
          <p:cNvPr id="3" name="Content Placeholder 2"/>
          <p:cNvSpPr>
            <a:spLocks noGrp="1"/>
          </p:cNvSpPr>
          <p:nvPr>
            <p:ph idx="1"/>
          </p:nvPr>
        </p:nvSpPr>
        <p:spPr>
          <a:xfrm>
            <a:off x="457200" y="1556792"/>
            <a:ext cx="8229600" cy="4536504"/>
          </a:xfrm>
        </p:spPr>
        <p:txBody>
          <a:bodyPr/>
          <a:lstStyle/>
          <a:p>
            <a:pPr marL="342900" lvl="1" indent="-342900" algn="ctr">
              <a:buClr>
                <a:schemeClr val="bg1"/>
              </a:buClr>
            </a:pPr>
            <a:r>
              <a:rPr lang="en-US" sz="2300" dirty="0" smtClean="0">
                <a:solidFill>
                  <a:srgbClr val="FF0000"/>
                </a:solidFill>
              </a:rPr>
              <a:t>Financial Reporting</a:t>
            </a:r>
          </a:p>
          <a:p>
            <a:pPr marL="361950" lvl="1" indent="0">
              <a:buClr>
                <a:schemeClr val="bg1"/>
              </a:buClr>
              <a:buNone/>
            </a:pPr>
            <a:endParaRPr lang="en-US" sz="1500" i="1" dirty="0" smtClean="0">
              <a:solidFill>
                <a:srgbClr val="FF0000"/>
              </a:solidFill>
            </a:endParaRPr>
          </a:p>
          <a:p>
            <a:pPr marL="0" lvl="1" indent="0">
              <a:buClr>
                <a:schemeClr val="bg1"/>
              </a:buClr>
              <a:buNone/>
            </a:pPr>
            <a:r>
              <a:rPr lang="en-GB" sz="1800" dirty="0" smtClean="0">
                <a:solidFill>
                  <a:srgbClr val="2D5EC1"/>
                </a:solidFill>
              </a:rPr>
              <a:t>Final financial statement        main financial reporting tool:</a:t>
            </a:r>
          </a:p>
          <a:p>
            <a:pPr marL="0" lvl="1" indent="0">
              <a:buClr>
                <a:schemeClr val="bg1"/>
              </a:buClr>
              <a:buNone/>
            </a:pPr>
            <a:endParaRPr lang="en-GB" sz="1800" dirty="0" smtClean="0">
              <a:solidFill>
                <a:srgbClr val="2D5EC1"/>
              </a:solidFill>
            </a:endParaRPr>
          </a:p>
          <a:p>
            <a:pPr marL="0" lvl="1" indent="0">
              <a:buClr>
                <a:schemeClr val="bg1"/>
              </a:buClr>
              <a:buNone/>
            </a:pPr>
            <a:r>
              <a:rPr lang="en-GB" sz="1600" i="1" dirty="0" smtClean="0">
                <a:solidFill>
                  <a:srgbClr val="2D5EC1"/>
                </a:solidFill>
              </a:rPr>
              <a:t>- Financial reporting </a:t>
            </a:r>
            <a:r>
              <a:rPr lang="en-GB" sz="1600" i="1" u="sng" dirty="0" smtClean="0">
                <a:solidFill>
                  <a:srgbClr val="2D5EC1"/>
                </a:solidFill>
              </a:rPr>
              <a:t>with </a:t>
            </a:r>
            <a:r>
              <a:rPr lang="en-US" sz="1600" i="1" u="sng" dirty="0" smtClean="0">
                <a:solidFill>
                  <a:srgbClr val="2D5EC1"/>
                </a:solidFill>
              </a:rPr>
              <a:t>final report</a:t>
            </a:r>
            <a:r>
              <a:rPr lang="en-US" sz="1600" i="1" dirty="0" smtClean="0">
                <a:solidFill>
                  <a:srgbClr val="2D5EC1"/>
                </a:solidFill>
              </a:rPr>
              <a:t> (request of final grant)</a:t>
            </a:r>
            <a:endParaRPr lang="en-US" sz="1600" i="1" u="sng" dirty="0" smtClean="0">
              <a:solidFill>
                <a:srgbClr val="2D5EC1"/>
              </a:solidFill>
            </a:endParaRPr>
          </a:p>
          <a:p>
            <a:pPr marL="0" lvl="1" indent="0">
              <a:buClr>
                <a:schemeClr val="bg1"/>
              </a:buClr>
              <a:buNone/>
            </a:pPr>
            <a:r>
              <a:rPr lang="en-US" sz="1600" i="1" dirty="0" smtClean="0">
                <a:solidFill>
                  <a:srgbClr val="2D5EC1"/>
                </a:solidFill>
              </a:rPr>
              <a:t>- </a:t>
            </a:r>
            <a:r>
              <a:rPr lang="en-US" sz="1600" i="1" dirty="0">
                <a:solidFill>
                  <a:srgbClr val="2D5EC1"/>
                </a:solidFill>
              </a:rPr>
              <a:t>Financial reporting </a:t>
            </a:r>
            <a:r>
              <a:rPr lang="en-US" sz="1600" i="1" u="sng" dirty="0">
                <a:solidFill>
                  <a:srgbClr val="2D5EC1"/>
                </a:solidFill>
              </a:rPr>
              <a:t>during project implementation</a:t>
            </a:r>
            <a:r>
              <a:rPr lang="en-US" sz="1600" i="1" dirty="0">
                <a:solidFill>
                  <a:srgbClr val="2D5EC1"/>
                </a:solidFill>
              </a:rPr>
              <a:t> </a:t>
            </a:r>
            <a:r>
              <a:rPr lang="en-US" sz="1600" i="1" dirty="0" smtClean="0">
                <a:solidFill>
                  <a:srgbClr val="2D5EC1"/>
                </a:solidFill>
              </a:rPr>
              <a:t>(monitoring budget consumption)</a:t>
            </a:r>
            <a:endParaRPr lang="en-US" sz="1600" i="1" dirty="0">
              <a:solidFill>
                <a:srgbClr val="2D5EC1"/>
              </a:solidFill>
            </a:endParaRPr>
          </a:p>
          <a:p>
            <a:pPr marL="0" lvl="1" indent="0">
              <a:buClr>
                <a:schemeClr val="bg1"/>
              </a:buClr>
              <a:buNone/>
            </a:pPr>
            <a:endParaRPr lang="en-US" sz="1500" dirty="0" smtClean="0">
              <a:solidFill>
                <a:srgbClr val="FF0000"/>
              </a:solidFill>
            </a:endParaRPr>
          </a:p>
          <a:p>
            <a:pPr marL="0" lvl="1" indent="0">
              <a:buClr>
                <a:schemeClr val="bg1"/>
              </a:buClr>
              <a:buNone/>
            </a:pPr>
            <a:r>
              <a:rPr lang="en-US" sz="1500" i="1" dirty="0">
                <a:solidFill>
                  <a:srgbClr val="FF0000"/>
                </a:solidFill>
              </a:rPr>
              <a:t>	</a:t>
            </a:r>
            <a:r>
              <a:rPr lang="en-US" sz="1600" i="1" dirty="0" smtClean="0">
                <a:solidFill>
                  <a:srgbClr val="FF0000"/>
                </a:solidFill>
              </a:rPr>
              <a:t>Reporting of Actual costs</a:t>
            </a:r>
          </a:p>
          <a:p>
            <a:pPr marL="0" lvl="1" indent="0">
              <a:buClr>
                <a:schemeClr val="bg1"/>
              </a:buClr>
              <a:buNone/>
            </a:pPr>
            <a:r>
              <a:rPr lang="en-US" sz="1500" i="1" dirty="0" smtClean="0"/>
              <a:t>		</a:t>
            </a:r>
            <a:r>
              <a:rPr lang="en-US" sz="1400" i="1" dirty="0" smtClean="0"/>
              <a:t>Equipment and Sub-contracting: reporting of costs 			incurred (based on costs actually incurred, e.g. amounts 		corresponding to invoices, contracts, etc.) </a:t>
            </a:r>
          </a:p>
          <a:p>
            <a:pPr marL="0" lvl="1" indent="0">
              <a:buClr>
                <a:schemeClr val="bg1"/>
              </a:buClr>
              <a:buNone/>
            </a:pPr>
            <a:r>
              <a:rPr lang="en-US" sz="1600" i="1" dirty="0" smtClean="0">
                <a:solidFill>
                  <a:srgbClr val="FF0000"/>
                </a:solidFill>
              </a:rPr>
              <a:t>	Reporting of Unit costs</a:t>
            </a:r>
          </a:p>
          <a:p>
            <a:pPr marL="0" lvl="1" indent="0">
              <a:buClr>
                <a:schemeClr val="bg1"/>
              </a:buClr>
              <a:buNone/>
            </a:pPr>
            <a:r>
              <a:rPr lang="en-US" sz="1500" i="1" dirty="0" smtClean="0">
                <a:solidFill>
                  <a:schemeClr val="tx1"/>
                </a:solidFill>
              </a:rPr>
              <a:t>		</a:t>
            </a:r>
            <a:r>
              <a:rPr lang="en-US" sz="1400" i="1" dirty="0" smtClean="0"/>
              <a:t>Staff</a:t>
            </a:r>
            <a:r>
              <a:rPr lang="en-US" sz="1400" i="1" dirty="0"/>
              <a:t>, Travel costs and Costs of </a:t>
            </a:r>
            <a:r>
              <a:rPr lang="en-US" sz="1400" i="1" dirty="0" smtClean="0"/>
              <a:t>stay: reporting of unit 			costs (based on information for calculation of units, e.g. 		km, working or travelling days, etc.) </a:t>
            </a:r>
            <a:endParaRPr lang="en-US" sz="1400" i="1" dirty="0"/>
          </a:p>
          <a:p>
            <a:pPr marL="0" lvl="1" indent="0">
              <a:buClr>
                <a:schemeClr val="bg1"/>
              </a:buClr>
              <a:buNone/>
            </a:pPr>
            <a:endParaRPr lang="en-US" sz="1500" i="1" dirty="0"/>
          </a:p>
          <a:p>
            <a:pPr marL="0" lvl="1" indent="0" algn="ctr">
              <a:buClr>
                <a:schemeClr val="bg1"/>
              </a:buClr>
              <a:buNone/>
            </a:pPr>
            <a:endParaRPr lang="en-US" sz="2400" i="1" dirty="0">
              <a:solidFill>
                <a:srgbClr val="FF0000"/>
              </a:solidFill>
            </a:endParaRPr>
          </a:p>
          <a:p>
            <a:pPr marL="0" lvl="1" indent="0" algn="ctr">
              <a:buClr>
                <a:schemeClr val="bg1"/>
              </a:buClr>
              <a:buNone/>
            </a:pPr>
            <a:endParaRPr lang="en-US" sz="2100" dirty="0" smtClean="0"/>
          </a:p>
          <a:p>
            <a:pPr marL="342900" lvl="1" indent="-342900" algn="ctr">
              <a:buClr>
                <a:schemeClr val="bg1"/>
              </a:buClr>
            </a:pPr>
            <a:endParaRPr lang="en-US" sz="2100" dirty="0"/>
          </a:p>
          <a:p>
            <a:endParaRPr lang="en-GB" dirty="0"/>
          </a:p>
        </p:txBody>
      </p:sp>
      <p:sp>
        <p:nvSpPr>
          <p:cNvPr id="4" name="Right Arrow 4"/>
          <p:cNvSpPr/>
          <p:nvPr/>
        </p:nvSpPr>
        <p:spPr bwMode="auto">
          <a:xfrm>
            <a:off x="3851920" y="2348880"/>
            <a:ext cx="432048" cy="216024"/>
          </a:xfrm>
          <a:prstGeom prst="rightArrow">
            <a:avLst/>
          </a:prstGeom>
          <a:solidFill>
            <a:schemeClr val="tx1"/>
          </a:solidFill>
          <a:ln>
            <a:noFill/>
          </a:ln>
          <a:effectLst/>
          <a:ex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GB" sz="1200" b="0" i="0" u="none" strike="noStrike" cap="none" normalizeH="0" baseline="0" smtClean="0">
              <a:ln>
                <a:noFill/>
              </a:ln>
              <a:solidFill>
                <a:srgbClr val="0F5494"/>
              </a:solidFill>
              <a:effectLst/>
              <a:latin typeface="Verdana" pitchFamily="34" charset="0"/>
            </a:endParaRPr>
          </a:p>
        </p:txBody>
      </p:sp>
    </p:spTree>
    <p:extLst>
      <p:ext uri="{BB962C8B-B14F-4D97-AF65-F5344CB8AC3E}">
        <p14:creationId xmlns:p14="http://schemas.microsoft.com/office/powerpoint/2010/main" val="298079359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a:xfrm>
            <a:off x="395288" y="1339851"/>
            <a:ext cx="8229600" cy="576982"/>
          </a:xfrm>
        </p:spPr>
        <p:txBody>
          <a:bodyPr/>
          <a:lstStyle/>
          <a:p>
            <a:pPr algn="ctr"/>
            <a:r>
              <a:rPr lang="fr-BE" dirty="0" smtClean="0"/>
              <a:t/>
            </a:r>
            <a:br>
              <a:rPr lang="fr-BE" dirty="0" smtClean="0"/>
            </a:br>
            <a:r>
              <a:rPr lang="en-GB" sz="2400" i="1" kern="1200" dirty="0" smtClean="0">
                <a:solidFill>
                  <a:schemeClr val="accent5">
                    <a:lumMod val="75000"/>
                  </a:schemeClr>
                </a:solidFill>
              </a:rPr>
              <a:t> </a:t>
            </a:r>
            <a:r>
              <a:rPr lang="en-GB" altLang="en-US" sz="2300" dirty="0" smtClean="0">
                <a:solidFill>
                  <a:srgbClr val="FF0000"/>
                </a:solidFill>
              </a:rPr>
              <a:t>Supporting </a:t>
            </a:r>
            <a:r>
              <a:rPr lang="en-GB" altLang="en-US" sz="2300" dirty="0">
                <a:solidFill>
                  <a:srgbClr val="FF0000"/>
                </a:solidFill>
              </a:rPr>
              <a:t>Documents</a:t>
            </a:r>
            <a:r>
              <a:rPr lang="en-GB" altLang="en-US" dirty="0" smtClean="0"/>
              <a:t/>
            </a:r>
            <a:br>
              <a:rPr lang="en-GB" altLang="en-US" dirty="0" smtClean="0"/>
            </a:br>
            <a:endParaRPr lang="en-US" altLang="en-US" dirty="0"/>
          </a:p>
        </p:txBody>
      </p:sp>
      <p:sp>
        <p:nvSpPr>
          <p:cNvPr id="83971" name="Rectangle 3"/>
          <p:cNvSpPr>
            <a:spLocks noGrp="1" noChangeArrowheads="1"/>
          </p:cNvSpPr>
          <p:nvPr>
            <p:ph type="body" idx="1"/>
          </p:nvPr>
        </p:nvSpPr>
        <p:spPr>
          <a:xfrm>
            <a:off x="467544" y="2132856"/>
            <a:ext cx="8229600" cy="3744516"/>
          </a:xfrm>
        </p:spPr>
        <p:txBody>
          <a:bodyPr/>
          <a:lstStyle/>
          <a:p>
            <a:pPr marL="457200" lvl="1" indent="0" algn="just">
              <a:buNone/>
            </a:pPr>
            <a:r>
              <a:rPr lang="en-GB" sz="1500" dirty="0" smtClean="0">
                <a:solidFill>
                  <a:srgbClr val="FF0000"/>
                </a:solidFill>
              </a:rPr>
              <a:t>Originals</a:t>
            </a:r>
            <a:r>
              <a:rPr lang="en-GB" sz="1500" dirty="0" smtClean="0"/>
              <a:t> kept by beneficiaries. </a:t>
            </a:r>
            <a:r>
              <a:rPr lang="en-GB" sz="1500" dirty="0" smtClean="0">
                <a:solidFill>
                  <a:srgbClr val="FF0000"/>
                </a:solidFill>
              </a:rPr>
              <a:t>Copies</a:t>
            </a:r>
            <a:r>
              <a:rPr lang="en-GB" sz="1500" dirty="0" smtClean="0"/>
              <a:t> kept </a:t>
            </a:r>
            <a:r>
              <a:rPr lang="en-GB" sz="1500" dirty="0"/>
              <a:t>by </a:t>
            </a:r>
            <a:r>
              <a:rPr lang="en-GB" sz="1500" dirty="0" smtClean="0"/>
              <a:t>coordinator and </a:t>
            </a:r>
            <a:r>
              <a:rPr lang="en-GB" sz="1500" dirty="0"/>
              <a:t>submitted with </a:t>
            </a:r>
            <a:r>
              <a:rPr lang="en-GB" sz="1500" dirty="0" smtClean="0"/>
              <a:t>Final report, when requested </a:t>
            </a:r>
          </a:p>
          <a:p>
            <a:pPr marL="457200" lvl="1" indent="0" algn="just">
              <a:buNone/>
            </a:pPr>
            <a:endParaRPr lang="en-GB" sz="1500" dirty="0" smtClean="0"/>
          </a:p>
          <a:p>
            <a:pPr marL="457200" lvl="1" indent="0" algn="just">
              <a:buNone/>
            </a:pPr>
            <a:r>
              <a:rPr lang="en-GB" sz="1500" dirty="0" smtClean="0"/>
              <a:t>In case of financial checks/audits, or if doubts </a:t>
            </a:r>
            <a:r>
              <a:rPr lang="en-GB" sz="1500" dirty="0"/>
              <a:t>on </a:t>
            </a:r>
            <a:r>
              <a:rPr lang="en-GB" sz="1500" dirty="0" smtClean="0"/>
              <a:t>implementation </a:t>
            </a:r>
            <a:r>
              <a:rPr lang="en-GB" sz="1500" dirty="0"/>
              <a:t>of any particular activity or expenditure, the Agency may request </a:t>
            </a:r>
            <a:r>
              <a:rPr lang="en-GB" sz="1500" dirty="0" smtClean="0"/>
              <a:t>corresponding </a:t>
            </a:r>
            <a:r>
              <a:rPr lang="en-GB" sz="1500" dirty="0"/>
              <a:t>supporting </a:t>
            </a:r>
            <a:r>
              <a:rPr lang="en-GB" sz="1500" dirty="0" smtClean="0"/>
              <a:t>documents</a:t>
            </a:r>
          </a:p>
          <a:p>
            <a:pPr marL="457200" lvl="1" indent="0" algn="just">
              <a:buNone/>
            </a:pPr>
            <a:endParaRPr lang="en-GB" sz="1500" dirty="0"/>
          </a:p>
          <a:p>
            <a:pPr marL="457200" lvl="1" indent="0" algn="just">
              <a:buNone/>
            </a:pPr>
            <a:r>
              <a:rPr lang="en-GB" sz="1500" dirty="0" smtClean="0"/>
              <a:t>Quality of documentation</a:t>
            </a:r>
          </a:p>
          <a:p>
            <a:pPr marL="457200" lvl="1" indent="0" algn="just">
              <a:buNone/>
            </a:pPr>
            <a:endParaRPr lang="en-GB" sz="1500" dirty="0"/>
          </a:p>
          <a:p>
            <a:pPr marL="457200" lvl="1" indent="0" algn="just">
              <a:buNone/>
            </a:pPr>
            <a:r>
              <a:rPr lang="en-GB" sz="1500" dirty="0" smtClean="0"/>
              <a:t>For </a:t>
            </a:r>
            <a:r>
              <a:rPr lang="en-GB" sz="1500" dirty="0"/>
              <a:t>all </a:t>
            </a:r>
            <a:r>
              <a:rPr lang="en-GB" sz="1500" dirty="0" smtClean="0"/>
              <a:t>grants:</a:t>
            </a:r>
          </a:p>
          <a:p>
            <a:pPr marL="457200" lvl="1" indent="0" algn="just">
              <a:buNone/>
            </a:pPr>
            <a:endParaRPr lang="en-GB" sz="1500" dirty="0" smtClean="0"/>
          </a:p>
          <a:p>
            <a:pPr marL="457200" lvl="1" indent="0" algn="just">
              <a:buNone/>
            </a:pPr>
            <a:r>
              <a:rPr lang="en-GB" sz="1500" dirty="0" smtClean="0">
                <a:solidFill>
                  <a:srgbClr val="FF0000"/>
                </a:solidFill>
              </a:rPr>
              <a:t>	</a:t>
            </a:r>
            <a:r>
              <a:rPr lang="en-GB" sz="1500" i="1" dirty="0" smtClean="0">
                <a:solidFill>
                  <a:srgbClr val="FF0000"/>
                </a:solidFill>
              </a:rPr>
              <a:t>Audit </a:t>
            </a:r>
            <a:r>
              <a:rPr lang="en-GB" sz="1500" i="1" dirty="0">
                <a:solidFill>
                  <a:srgbClr val="FF0000"/>
                </a:solidFill>
              </a:rPr>
              <a:t>Certificate </a:t>
            </a:r>
            <a:r>
              <a:rPr lang="en-GB" sz="1500" i="1" dirty="0" smtClean="0">
                <a:solidFill>
                  <a:srgbClr val="FF0000"/>
                </a:solidFill>
              </a:rPr>
              <a:t>("</a:t>
            </a:r>
            <a:r>
              <a:rPr lang="en-GB" sz="1500" i="1" dirty="0">
                <a:solidFill>
                  <a:srgbClr val="FF0000"/>
                </a:solidFill>
              </a:rPr>
              <a:t>Report of Factual Findings on the </a:t>
            </a:r>
            <a:r>
              <a:rPr lang="en-GB" sz="1500" i="1" dirty="0" smtClean="0">
                <a:solidFill>
                  <a:srgbClr val="FF0000"/>
                </a:solidFill>
              </a:rPr>
              <a:t>Final  	Financial </a:t>
            </a:r>
            <a:r>
              <a:rPr lang="en-GB" sz="1500" i="1" dirty="0">
                <a:solidFill>
                  <a:srgbClr val="FF0000"/>
                </a:solidFill>
              </a:rPr>
              <a:t>Report – Type II") </a:t>
            </a:r>
            <a:r>
              <a:rPr lang="en-GB" sz="1500" i="1" dirty="0" smtClean="0"/>
              <a:t>must </a:t>
            </a:r>
            <a:r>
              <a:rPr lang="en-GB" sz="1500" i="1" dirty="0"/>
              <a:t>be sent with the </a:t>
            </a:r>
            <a:r>
              <a:rPr lang="en-GB" sz="1500" i="1" dirty="0" smtClean="0"/>
              <a:t>Final </a:t>
            </a:r>
            <a:r>
              <a:rPr lang="en-GB" sz="1500" i="1" dirty="0"/>
              <a:t>report </a:t>
            </a:r>
          </a:p>
        </p:txBody>
      </p:sp>
      <p:sp>
        <p:nvSpPr>
          <p:cNvPr id="2" name="Slide Number Placeholder 1"/>
          <p:cNvSpPr>
            <a:spLocks noGrp="1"/>
          </p:cNvSpPr>
          <p:nvPr>
            <p:ph type="sldNum" sz="quarter" idx="12"/>
          </p:nvPr>
        </p:nvSpPr>
        <p:spPr/>
        <p:txBody>
          <a:bodyPr/>
          <a:lstStyle/>
          <a:p>
            <a:fld id="{14F0E55B-1EBF-4C63-9883-404455EB20A7}" type="slidenum">
              <a:rPr lang="en-GB" altLang="en-US" smtClean="0"/>
              <a:pPr/>
              <a:t>46</a:t>
            </a:fld>
            <a:endParaRPr lang="en-GB" altLang="en-US"/>
          </a:p>
        </p:txBody>
      </p:sp>
    </p:spTree>
    <p:extLst>
      <p:ext uri="{BB962C8B-B14F-4D97-AF65-F5344CB8AC3E}">
        <p14:creationId xmlns:p14="http://schemas.microsoft.com/office/powerpoint/2010/main" val="170150076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a:xfrm>
            <a:off x="683568" y="1340768"/>
            <a:ext cx="8229600" cy="504974"/>
          </a:xfrm>
        </p:spPr>
        <p:txBody>
          <a:bodyPr/>
          <a:lstStyle/>
          <a:p>
            <a:pPr algn="ctr"/>
            <a:r>
              <a:rPr lang="fr-BE" dirty="0" smtClean="0"/>
              <a:t/>
            </a:r>
            <a:br>
              <a:rPr lang="fr-BE" dirty="0" smtClean="0"/>
            </a:br>
            <a:r>
              <a:rPr lang="en-GB" sz="3200" dirty="0" smtClean="0"/>
              <a:t> </a:t>
            </a:r>
            <a:br>
              <a:rPr lang="en-GB" sz="3200" dirty="0" smtClean="0"/>
            </a:br>
            <a:r>
              <a:rPr lang="en-GB" dirty="0" smtClean="0"/>
              <a:t/>
            </a:r>
            <a:br>
              <a:rPr lang="en-GB" dirty="0" smtClean="0"/>
            </a:br>
            <a:endParaRPr lang="en-US" altLang="en-US" dirty="0"/>
          </a:p>
        </p:txBody>
      </p:sp>
      <p:graphicFrame>
        <p:nvGraphicFramePr>
          <p:cNvPr id="2" name="Table 1"/>
          <p:cNvGraphicFramePr>
            <a:graphicFrameLocks noGrp="1"/>
          </p:cNvGraphicFramePr>
          <p:nvPr>
            <p:extLst>
              <p:ext uri="{D42A27DB-BD31-4B8C-83A1-F6EECF244321}">
                <p14:modId xmlns:p14="http://schemas.microsoft.com/office/powerpoint/2010/main" val="287422392"/>
              </p:ext>
            </p:extLst>
          </p:nvPr>
        </p:nvGraphicFramePr>
        <p:xfrm>
          <a:off x="467543" y="1276254"/>
          <a:ext cx="8136905" cy="5249090"/>
        </p:xfrm>
        <a:graphic>
          <a:graphicData uri="http://schemas.openxmlformats.org/drawingml/2006/table">
            <a:tbl>
              <a:tblPr firstRow="1" firstCol="1" bandRow="1">
                <a:tableStyleId>{5C22544A-7EE6-4342-B048-85BDC9FD1C3A}</a:tableStyleId>
              </a:tblPr>
              <a:tblGrid>
                <a:gridCol w="1197091"/>
                <a:gridCol w="2231323"/>
                <a:gridCol w="2231323"/>
                <a:gridCol w="2477168"/>
              </a:tblGrid>
              <a:tr h="202279">
                <a:tc>
                  <a:txBody>
                    <a:bodyPr/>
                    <a:lstStyle/>
                    <a:p>
                      <a:pPr algn="ctr">
                        <a:spcBef>
                          <a:spcPts val="600"/>
                        </a:spcBef>
                        <a:spcAft>
                          <a:spcPts val="600"/>
                        </a:spcAft>
                      </a:pPr>
                      <a:r>
                        <a:rPr lang="en-GB" sz="800" b="1" dirty="0">
                          <a:solidFill>
                            <a:srgbClr val="FF0000"/>
                          </a:solidFill>
                          <a:effectLst/>
                          <a:latin typeface="Times New Roman" panose="02020603050405020304" pitchFamily="18" charset="0"/>
                          <a:cs typeface="Times New Roman" panose="02020603050405020304" pitchFamily="18" charset="0"/>
                        </a:rPr>
                        <a:t>Reimbursement basis</a:t>
                      </a:r>
                      <a:endParaRPr lang="en-GB" sz="800" b="1" dirty="0">
                        <a:solidFill>
                          <a:srgbClr val="FF0000"/>
                        </a:solidFill>
                        <a:effectLst/>
                        <a:latin typeface="Times New Roman" panose="02020603050405020304" pitchFamily="18" charset="0"/>
                        <a:ea typeface="Times New Roman"/>
                        <a:cs typeface="Times New Roman" panose="02020603050405020304" pitchFamily="18" charset="0"/>
                      </a:endParaRPr>
                    </a:p>
                  </a:txBody>
                  <a:tcPr marL="30392" marR="30392" marT="0" marB="0" anchor="ctr"/>
                </a:tc>
                <a:tc>
                  <a:txBody>
                    <a:bodyPr/>
                    <a:lstStyle/>
                    <a:p>
                      <a:pPr algn="ctr">
                        <a:spcBef>
                          <a:spcPts val="600"/>
                        </a:spcBef>
                        <a:spcAft>
                          <a:spcPts val="600"/>
                        </a:spcAft>
                      </a:pPr>
                      <a:r>
                        <a:rPr lang="en-GB" sz="800" b="1" dirty="0">
                          <a:solidFill>
                            <a:srgbClr val="FF0000"/>
                          </a:solidFill>
                          <a:effectLst/>
                          <a:latin typeface="Times New Roman" panose="02020603050405020304" pitchFamily="18" charset="0"/>
                          <a:cs typeface="Times New Roman" panose="02020603050405020304" pitchFamily="18" charset="0"/>
                        </a:rPr>
                        <a:t>Budget Headings</a:t>
                      </a:r>
                      <a:endParaRPr lang="en-GB" sz="800" b="1" dirty="0">
                        <a:solidFill>
                          <a:srgbClr val="FF0000"/>
                        </a:solidFill>
                        <a:effectLst/>
                        <a:latin typeface="Times New Roman" panose="02020603050405020304" pitchFamily="18" charset="0"/>
                        <a:ea typeface="Times New Roman"/>
                        <a:cs typeface="Times New Roman" panose="02020603050405020304" pitchFamily="18" charset="0"/>
                      </a:endParaRPr>
                    </a:p>
                  </a:txBody>
                  <a:tcPr marL="30392" marR="30392" marT="0" marB="0" anchor="ctr"/>
                </a:tc>
                <a:tc>
                  <a:txBody>
                    <a:bodyPr/>
                    <a:lstStyle/>
                    <a:p>
                      <a:pPr algn="ctr">
                        <a:spcBef>
                          <a:spcPts val="600"/>
                        </a:spcBef>
                        <a:spcAft>
                          <a:spcPts val="600"/>
                        </a:spcAft>
                      </a:pPr>
                      <a:r>
                        <a:rPr lang="en-GB" sz="800" b="1" dirty="0">
                          <a:solidFill>
                            <a:srgbClr val="FF0000"/>
                          </a:solidFill>
                          <a:effectLst/>
                          <a:latin typeface="Times New Roman" panose="02020603050405020304" pitchFamily="18" charset="0"/>
                          <a:cs typeface="Times New Roman" panose="02020603050405020304" pitchFamily="18" charset="0"/>
                        </a:rPr>
                        <a:t>Documents to retain with project accounts</a:t>
                      </a:r>
                      <a:endParaRPr lang="en-GB" sz="800" b="1" dirty="0">
                        <a:solidFill>
                          <a:srgbClr val="FF0000"/>
                        </a:solidFill>
                        <a:effectLst/>
                        <a:latin typeface="Times New Roman" panose="02020603050405020304" pitchFamily="18" charset="0"/>
                        <a:ea typeface="Times New Roman"/>
                        <a:cs typeface="Times New Roman" panose="02020603050405020304" pitchFamily="18" charset="0"/>
                      </a:endParaRPr>
                    </a:p>
                  </a:txBody>
                  <a:tcPr marL="30392" marR="30392" marT="0" marB="0" anchor="ctr"/>
                </a:tc>
                <a:tc>
                  <a:txBody>
                    <a:bodyPr/>
                    <a:lstStyle/>
                    <a:p>
                      <a:pPr algn="ctr">
                        <a:spcBef>
                          <a:spcPts val="600"/>
                        </a:spcBef>
                        <a:spcAft>
                          <a:spcPts val="600"/>
                        </a:spcAft>
                      </a:pPr>
                      <a:r>
                        <a:rPr lang="en-GB" sz="800" b="1" dirty="0">
                          <a:solidFill>
                            <a:srgbClr val="FF0000"/>
                          </a:solidFill>
                          <a:effectLst/>
                          <a:latin typeface="Times New Roman" panose="02020603050405020304" pitchFamily="18" charset="0"/>
                          <a:cs typeface="Times New Roman" panose="02020603050405020304" pitchFamily="18" charset="0"/>
                        </a:rPr>
                        <a:t>Documents to be sent with the Final report</a:t>
                      </a:r>
                      <a:endParaRPr lang="en-GB" sz="800" b="1" dirty="0">
                        <a:solidFill>
                          <a:srgbClr val="FF0000"/>
                        </a:solidFill>
                        <a:effectLst/>
                        <a:latin typeface="Times New Roman" panose="02020603050405020304" pitchFamily="18" charset="0"/>
                        <a:ea typeface="Times New Roman"/>
                        <a:cs typeface="Times New Roman" panose="02020603050405020304" pitchFamily="18" charset="0"/>
                      </a:endParaRPr>
                    </a:p>
                  </a:txBody>
                  <a:tcPr marL="30392" marR="30392" marT="0" marB="0" anchor="ctr"/>
                </a:tc>
              </a:tr>
              <a:tr h="1046797">
                <a:tc rowSpan="2">
                  <a:txBody>
                    <a:bodyPr/>
                    <a:lstStyle/>
                    <a:p>
                      <a:pPr algn="ctr">
                        <a:spcAft>
                          <a:spcPts val="0"/>
                        </a:spcAft>
                      </a:pPr>
                      <a:r>
                        <a:rPr lang="en-GB" sz="1200" b="1" dirty="0">
                          <a:solidFill>
                            <a:srgbClr val="FF0000"/>
                          </a:solidFill>
                          <a:effectLst/>
                          <a:latin typeface="Times New Roman" panose="02020603050405020304" pitchFamily="18" charset="0"/>
                          <a:cs typeface="Times New Roman" panose="02020603050405020304" pitchFamily="18" charset="0"/>
                        </a:rPr>
                        <a:t>ACTUAL</a:t>
                      </a:r>
                      <a:endParaRPr lang="en-GB" sz="1200" b="1" dirty="0">
                        <a:solidFill>
                          <a:srgbClr val="FF0000"/>
                        </a:solidFill>
                        <a:effectLst/>
                        <a:latin typeface="Times New Roman" panose="02020603050405020304" pitchFamily="18" charset="0"/>
                        <a:ea typeface="Times New Roman"/>
                        <a:cs typeface="Times New Roman" panose="02020603050405020304" pitchFamily="18" charset="0"/>
                      </a:endParaRPr>
                    </a:p>
                  </a:txBody>
                  <a:tcPr marL="30392" marR="30392" marT="0" marB="0" anchor="ctr"/>
                </a:tc>
                <a:tc>
                  <a:txBody>
                    <a:bodyPr/>
                    <a:lstStyle/>
                    <a:p>
                      <a:pPr>
                        <a:spcAft>
                          <a:spcPts val="0"/>
                        </a:spcAft>
                      </a:pPr>
                      <a:r>
                        <a:rPr lang="en-GB" sz="1100" b="1" dirty="0">
                          <a:solidFill>
                            <a:schemeClr val="tx1"/>
                          </a:solidFill>
                          <a:effectLst/>
                          <a:latin typeface="Times New Roman" panose="02020603050405020304" pitchFamily="18" charset="0"/>
                          <a:cs typeface="Times New Roman" panose="02020603050405020304" pitchFamily="18" charset="0"/>
                        </a:rPr>
                        <a:t>Equipment</a:t>
                      </a:r>
                      <a:endParaRPr lang="en-GB" sz="1100" b="1" dirty="0">
                        <a:solidFill>
                          <a:schemeClr val="tx1"/>
                        </a:solidFill>
                        <a:effectLst/>
                        <a:latin typeface="Times New Roman" panose="02020603050405020304" pitchFamily="18" charset="0"/>
                        <a:ea typeface="Times New Roman"/>
                        <a:cs typeface="Times New Roman" panose="02020603050405020304" pitchFamily="18" charset="0"/>
                      </a:endParaRPr>
                    </a:p>
                  </a:txBody>
                  <a:tcPr marL="30392" marR="30392" marT="0" marB="0" anchor="ctr"/>
                </a:tc>
                <a:tc>
                  <a:txBody>
                    <a:bodyPr/>
                    <a:lstStyle/>
                    <a:p>
                      <a:pPr marL="342900" lvl="0" indent="-342900">
                        <a:lnSpc>
                          <a:spcPct val="115000"/>
                        </a:lnSpc>
                        <a:spcBef>
                          <a:spcPts val="300"/>
                        </a:spcBef>
                        <a:spcAft>
                          <a:spcPts val="0"/>
                        </a:spcAft>
                        <a:buFont typeface="Wingdings"/>
                        <a:buChar char=""/>
                      </a:pPr>
                      <a:r>
                        <a:rPr lang="en-GB" sz="800" b="1" i="1" dirty="0">
                          <a:solidFill>
                            <a:schemeClr val="tx1"/>
                          </a:solidFill>
                          <a:effectLst/>
                          <a:latin typeface="Times New Roman" panose="02020603050405020304" pitchFamily="18" charset="0"/>
                          <a:cs typeface="Times New Roman" panose="02020603050405020304" pitchFamily="18" charset="0"/>
                        </a:rPr>
                        <a:t>Invoices</a:t>
                      </a:r>
                    </a:p>
                    <a:p>
                      <a:pPr marL="342900" lvl="0" indent="-342900">
                        <a:lnSpc>
                          <a:spcPct val="115000"/>
                        </a:lnSpc>
                        <a:spcAft>
                          <a:spcPts val="0"/>
                        </a:spcAft>
                        <a:buFont typeface="Wingdings"/>
                        <a:buChar char=""/>
                      </a:pPr>
                      <a:r>
                        <a:rPr lang="en-GB" sz="800" b="1" i="1" dirty="0">
                          <a:solidFill>
                            <a:schemeClr val="tx1"/>
                          </a:solidFill>
                          <a:effectLst/>
                          <a:latin typeface="Times New Roman" panose="02020603050405020304" pitchFamily="18" charset="0"/>
                          <a:cs typeface="Times New Roman" panose="02020603050405020304" pitchFamily="18" charset="0"/>
                        </a:rPr>
                        <a:t>Bank statements</a:t>
                      </a:r>
                    </a:p>
                    <a:p>
                      <a:pPr marL="342900" lvl="0" indent="-342900">
                        <a:lnSpc>
                          <a:spcPct val="115000"/>
                        </a:lnSpc>
                        <a:spcAft>
                          <a:spcPts val="0"/>
                        </a:spcAft>
                        <a:buFont typeface="Wingdings"/>
                        <a:buChar char=""/>
                      </a:pPr>
                      <a:r>
                        <a:rPr lang="en-GB" sz="800" b="1" i="1" dirty="0">
                          <a:solidFill>
                            <a:schemeClr val="tx1"/>
                          </a:solidFill>
                          <a:effectLst/>
                          <a:latin typeface="Times New Roman" panose="02020603050405020304" pitchFamily="18" charset="0"/>
                          <a:cs typeface="Times New Roman" panose="02020603050405020304" pitchFamily="18" charset="0"/>
                        </a:rPr>
                        <a:t>Tendering procedure for expenses exceeding 25.000€</a:t>
                      </a:r>
                    </a:p>
                    <a:p>
                      <a:pPr marL="342900" lvl="0" indent="-342900">
                        <a:lnSpc>
                          <a:spcPct val="115000"/>
                        </a:lnSpc>
                        <a:spcAft>
                          <a:spcPts val="0"/>
                        </a:spcAft>
                        <a:buFont typeface="Wingdings"/>
                        <a:buChar char=""/>
                      </a:pPr>
                      <a:r>
                        <a:rPr lang="en-GB" sz="800" b="1" i="1" dirty="0">
                          <a:solidFill>
                            <a:schemeClr val="tx1"/>
                          </a:solidFill>
                          <a:effectLst/>
                          <a:latin typeface="Times New Roman" panose="02020603050405020304" pitchFamily="18" charset="0"/>
                          <a:cs typeface="Times New Roman" panose="02020603050405020304" pitchFamily="18" charset="0"/>
                        </a:rPr>
                        <a:t>Proof that the equipment is recorded in the inventory of the institution</a:t>
                      </a:r>
                      <a:endParaRPr lang="en-GB" sz="800" b="1" i="1" dirty="0">
                        <a:solidFill>
                          <a:schemeClr val="tx1"/>
                        </a:solidFill>
                        <a:effectLst/>
                        <a:latin typeface="Times New Roman" panose="02020603050405020304" pitchFamily="18" charset="0"/>
                        <a:ea typeface="Calibri"/>
                        <a:cs typeface="Times New Roman" panose="02020603050405020304" pitchFamily="18" charset="0"/>
                      </a:endParaRPr>
                    </a:p>
                  </a:txBody>
                  <a:tcPr marL="30392" marR="30392" marT="0" marB="0" anchor="ctr"/>
                </a:tc>
                <a:tc>
                  <a:txBody>
                    <a:bodyPr/>
                    <a:lstStyle/>
                    <a:p>
                      <a:pPr marL="342900" lvl="0" indent="-342900">
                        <a:lnSpc>
                          <a:spcPct val="115000"/>
                        </a:lnSpc>
                        <a:spcAft>
                          <a:spcPts val="0"/>
                        </a:spcAft>
                        <a:buFont typeface="Wingdings"/>
                        <a:buChar char=""/>
                      </a:pPr>
                      <a:r>
                        <a:rPr lang="en-GB" sz="800" b="1" i="1" dirty="0">
                          <a:solidFill>
                            <a:schemeClr val="tx1"/>
                          </a:solidFill>
                          <a:effectLst/>
                          <a:latin typeface="Times New Roman" panose="02020603050405020304" pitchFamily="18" charset="0"/>
                          <a:cs typeface="Times New Roman" panose="02020603050405020304" pitchFamily="18" charset="0"/>
                        </a:rPr>
                        <a:t>Invoices and three quotations from different suppliers for expenses exceeding 25.000€</a:t>
                      </a:r>
                    </a:p>
                    <a:p>
                      <a:pPr marL="342900" lvl="0" indent="-342900">
                        <a:lnSpc>
                          <a:spcPct val="115000"/>
                        </a:lnSpc>
                        <a:spcAft>
                          <a:spcPts val="0"/>
                        </a:spcAft>
                        <a:buFont typeface="Wingdings"/>
                        <a:buChar char=""/>
                      </a:pPr>
                      <a:r>
                        <a:rPr lang="en-GB" sz="800" b="1" i="1" dirty="0">
                          <a:solidFill>
                            <a:schemeClr val="tx1"/>
                          </a:solidFill>
                          <a:effectLst/>
                          <a:latin typeface="Times New Roman" panose="02020603050405020304" pitchFamily="18" charset="0"/>
                          <a:cs typeface="Times New Roman" panose="02020603050405020304" pitchFamily="18" charset="0"/>
                        </a:rPr>
                        <a:t>Any prior authorisation from the Agency</a:t>
                      </a:r>
                      <a:endParaRPr lang="en-GB" sz="800" b="1" i="1" dirty="0">
                        <a:solidFill>
                          <a:schemeClr val="tx1"/>
                        </a:solidFill>
                        <a:effectLst/>
                        <a:latin typeface="Times New Roman" panose="02020603050405020304" pitchFamily="18" charset="0"/>
                        <a:ea typeface="Calibri"/>
                        <a:cs typeface="Times New Roman" panose="02020603050405020304" pitchFamily="18" charset="0"/>
                      </a:endParaRPr>
                    </a:p>
                  </a:txBody>
                  <a:tcPr marL="30392" marR="30392" marT="0" marB="0" anchor="ctr"/>
                </a:tc>
              </a:tr>
              <a:tr h="1046797">
                <a:tc vMerge="1">
                  <a:txBody>
                    <a:bodyPr/>
                    <a:lstStyle/>
                    <a:p>
                      <a:endParaRPr lang="en-GB"/>
                    </a:p>
                  </a:txBody>
                  <a:tcPr/>
                </a:tc>
                <a:tc>
                  <a:txBody>
                    <a:bodyPr/>
                    <a:lstStyle/>
                    <a:p>
                      <a:pPr>
                        <a:spcAft>
                          <a:spcPts val="0"/>
                        </a:spcAft>
                      </a:pPr>
                      <a:r>
                        <a:rPr lang="en-GB" sz="1100" b="1" dirty="0">
                          <a:solidFill>
                            <a:schemeClr val="tx1"/>
                          </a:solidFill>
                          <a:effectLst/>
                          <a:latin typeface="Times New Roman" panose="02020603050405020304" pitchFamily="18" charset="0"/>
                          <a:cs typeface="Times New Roman" panose="02020603050405020304" pitchFamily="18" charset="0"/>
                        </a:rPr>
                        <a:t>Subcontracting</a:t>
                      </a:r>
                      <a:endParaRPr lang="en-GB" sz="1100" b="1" dirty="0">
                        <a:solidFill>
                          <a:schemeClr val="tx1"/>
                        </a:solidFill>
                        <a:effectLst/>
                        <a:latin typeface="Times New Roman" panose="02020603050405020304" pitchFamily="18" charset="0"/>
                        <a:ea typeface="Times New Roman"/>
                        <a:cs typeface="Times New Roman" panose="02020603050405020304" pitchFamily="18" charset="0"/>
                      </a:endParaRPr>
                    </a:p>
                  </a:txBody>
                  <a:tcPr marL="30392" marR="30392" marT="0" marB="0" anchor="ctr"/>
                </a:tc>
                <a:tc>
                  <a:txBody>
                    <a:bodyPr/>
                    <a:lstStyle/>
                    <a:p>
                      <a:pPr marL="342900" lvl="0" indent="-342900">
                        <a:lnSpc>
                          <a:spcPct val="115000"/>
                        </a:lnSpc>
                        <a:spcBef>
                          <a:spcPts val="300"/>
                        </a:spcBef>
                        <a:spcAft>
                          <a:spcPts val="0"/>
                        </a:spcAft>
                        <a:buFont typeface="Wingdings"/>
                        <a:buChar char=""/>
                      </a:pPr>
                      <a:r>
                        <a:rPr lang="en-GB" sz="800" b="1" i="1" dirty="0">
                          <a:solidFill>
                            <a:schemeClr val="tx1"/>
                          </a:solidFill>
                          <a:effectLst/>
                          <a:latin typeface="Times New Roman" panose="02020603050405020304" pitchFamily="18" charset="0"/>
                          <a:cs typeface="Times New Roman" panose="02020603050405020304" pitchFamily="18" charset="0"/>
                        </a:rPr>
                        <a:t>Subcontracts</a:t>
                      </a:r>
                    </a:p>
                    <a:p>
                      <a:pPr marL="342900" lvl="0" indent="-342900">
                        <a:lnSpc>
                          <a:spcPct val="115000"/>
                        </a:lnSpc>
                        <a:spcAft>
                          <a:spcPts val="0"/>
                        </a:spcAft>
                        <a:buFont typeface="Wingdings"/>
                        <a:buChar char=""/>
                      </a:pPr>
                      <a:r>
                        <a:rPr lang="en-GB" sz="800" b="1" i="1" dirty="0">
                          <a:solidFill>
                            <a:schemeClr val="tx1"/>
                          </a:solidFill>
                          <a:effectLst/>
                          <a:latin typeface="Times New Roman" panose="02020603050405020304" pitchFamily="18" charset="0"/>
                          <a:cs typeface="Times New Roman" panose="02020603050405020304" pitchFamily="18" charset="0"/>
                        </a:rPr>
                        <a:t>Invoices</a:t>
                      </a:r>
                    </a:p>
                    <a:p>
                      <a:pPr marL="342900" lvl="0" indent="-342900">
                        <a:lnSpc>
                          <a:spcPct val="115000"/>
                        </a:lnSpc>
                        <a:spcAft>
                          <a:spcPts val="0"/>
                        </a:spcAft>
                        <a:buFont typeface="Wingdings"/>
                        <a:buChar char=""/>
                      </a:pPr>
                      <a:r>
                        <a:rPr lang="en-GB" sz="800" b="1" i="1" dirty="0">
                          <a:solidFill>
                            <a:schemeClr val="tx1"/>
                          </a:solidFill>
                          <a:effectLst/>
                          <a:latin typeface="Times New Roman" panose="02020603050405020304" pitchFamily="18" charset="0"/>
                          <a:cs typeface="Times New Roman" panose="02020603050405020304" pitchFamily="18" charset="0"/>
                        </a:rPr>
                        <a:t>Bank statements</a:t>
                      </a:r>
                    </a:p>
                    <a:p>
                      <a:pPr marL="342900" lvl="0" indent="-342900">
                        <a:lnSpc>
                          <a:spcPct val="115000"/>
                        </a:lnSpc>
                        <a:spcAft>
                          <a:spcPts val="0"/>
                        </a:spcAft>
                        <a:buFont typeface="Wingdings"/>
                        <a:buChar char=""/>
                      </a:pPr>
                      <a:r>
                        <a:rPr lang="en-GB" sz="800" b="1" i="1" dirty="0">
                          <a:solidFill>
                            <a:schemeClr val="tx1"/>
                          </a:solidFill>
                          <a:effectLst/>
                          <a:latin typeface="Times New Roman" panose="02020603050405020304" pitchFamily="18" charset="0"/>
                          <a:cs typeface="Times New Roman" panose="02020603050405020304" pitchFamily="18" charset="0"/>
                        </a:rPr>
                        <a:t>Tendering procedure for expenses exceeding 25.000€</a:t>
                      </a:r>
                    </a:p>
                    <a:p>
                      <a:pPr marL="342900" lvl="0" indent="-342900">
                        <a:lnSpc>
                          <a:spcPct val="115000"/>
                        </a:lnSpc>
                        <a:spcAft>
                          <a:spcPts val="0"/>
                        </a:spcAft>
                        <a:buFont typeface="Wingdings"/>
                        <a:buChar char=""/>
                      </a:pPr>
                      <a:r>
                        <a:rPr lang="en-GB" sz="800" b="1" i="1" dirty="0">
                          <a:solidFill>
                            <a:schemeClr val="tx1"/>
                          </a:solidFill>
                          <a:effectLst/>
                          <a:latin typeface="Times New Roman" panose="02020603050405020304" pitchFamily="18" charset="0"/>
                          <a:cs typeface="Times New Roman" panose="02020603050405020304" pitchFamily="18" charset="0"/>
                        </a:rPr>
                        <a:t>Tangible outputs/products*</a:t>
                      </a:r>
                      <a:endParaRPr lang="en-GB" sz="800" b="1" i="1" dirty="0">
                        <a:solidFill>
                          <a:schemeClr val="tx1"/>
                        </a:solidFill>
                        <a:effectLst/>
                        <a:latin typeface="Times New Roman" panose="02020603050405020304" pitchFamily="18" charset="0"/>
                        <a:ea typeface="Calibri"/>
                        <a:cs typeface="Times New Roman" panose="02020603050405020304" pitchFamily="18" charset="0"/>
                      </a:endParaRPr>
                    </a:p>
                  </a:txBody>
                  <a:tcPr marL="30392" marR="30392" marT="0" marB="0" anchor="ctr"/>
                </a:tc>
                <a:tc>
                  <a:txBody>
                    <a:bodyPr/>
                    <a:lstStyle/>
                    <a:p>
                      <a:pPr marL="342900" lvl="0" indent="-342900">
                        <a:lnSpc>
                          <a:spcPct val="115000"/>
                        </a:lnSpc>
                        <a:spcAft>
                          <a:spcPts val="0"/>
                        </a:spcAft>
                        <a:buFont typeface="Wingdings"/>
                        <a:buChar char=""/>
                      </a:pPr>
                      <a:r>
                        <a:rPr lang="en-GB" sz="800" b="1" i="1" dirty="0">
                          <a:solidFill>
                            <a:schemeClr val="tx1"/>
                          </a:solidFill>
                          <a:effectLst/>
                          <a:latin typeface="Times New Roman" panose="02020603050405020304" pitchFamily="18" charset="0"/>
                          <a:cs typeface="Times New Roman" panose="02020603050405020304" pitchFamily="18" charset="0"/>
                        </a:rPr>
                        <a:t>Subcontracts, invoices and three quotations from different suppliers for expenses exceeding 25.000€</a:t>
                      </a:r>
                    </a:p>
                    <a:p>
                      <a:pPr marL="342900" lvl="0" indent="-342900">
                        <a:lnSpc>
                          <a:spcPct val="115000"/>
                        </a:lnSpc>
                        <a:spcAft>
                          <a:spcPts val="0"/>
                        </a:spcAft>
                        <a:buFont typeface="Wingdings"/>
                        <a:buChar char=""/>
                      </a:pPr>
                      <a:r>
                        <a:rPr lang="en-GB" sz="800" b="1" i="1" dirty="0">
                          <a:solidFill>
                            <a:schemeClr val="tx1"/>
                          </a:solidFill>
                          <a:effectLst/>
                          <a:latin typeface="Times New Roman" panose="02020603050405020304" pitchFamily="18" charset="0"/>
                          <a:cs typeface="Times New Roman" panose="02020603050405020304" pitchFamily="18" charset="0"/>
                        </a:rPr>
                        <a:t>Any prior authorisation from the Agency</a:t>
                      </a:r>
                      <a:endParaRPr lang="en-GB" sz="800" b="1" i="1" dirty="0">
                        <a:solidFill>
                          <a:schemeClr val="tx1"/>
                        </a:solidFill>
                        <a:effectLst/>
                        <a:latin typeface="Times New Roman" panose="02020603050405020304" pitchFamily="18" charset="0"/>
                        <a:ea typeface="Calibri"/>
                        <a:cs typeface="Times New Roman" panose="02020603050405020304" pitchFamily="18" charset="0"/>
                      </a:endParaRPr>
                    </a:p>
                  </a:txBody>
                  <a:tcPr marL="30392" marR="30392" marT="0" marB="0" anchor="ctr"/>
                </a:tc>
              </a:tr>
              <a:tr h="1163107">
                <a:tc rowSpan="2">
                  <a:txBody>
                    <a:bodyPr/>
                    <a:lstStyle/>
                    <a:p>
                      <a:pPr algn="ctr">
                        <a:spcAft>
                          <a:spcPts val="0"/>
                        </a:spcAft>
                      </a:pPr>
                      <a:r>
                        <a:rPr lang="en-GB" sz="1200" b="1" dirty="0">
                          <a:solidFill>
                            <a:srgbClr val="FF0000"/>
                          </a:solidFill>
                          <a:effectLst/>
                          <a:latin typeface="Times New Roman" panose="02020603050405020304" pitchFamily="18" charset="0"/>
                          <a:cs typeface="Times New Roman" panose="02020603050405020304" pitchFamily="18" charset="0"/>
                        </a:rPr>
                        <a:t>UNIT</a:t>
                      </a:r>
                      <a:endParaRPr lang="en-GB" sz="1200" b="1" dirty="0">
                        <a:solidFill>
                          <a:srgbClr val="FF0000"/>
                        </a:solidFill>
                        <a:effectLst/>
                        <a:latin typeface="Times New Roman" panose="02020603050405020304" pitchFamily="18" charset="0"/>
                        <a:ea typeface="Times New Roman"/>
                        <a:cs typeface="Times New Roman" panose="02020603050405020304" pitchFamily="18" charset="0"/>
                      </a:endParaRPr>
                    </a:p>
                  </a:txBody>
                  <a:tcPr marL="30392" marR="30392" marT="0" marB="0" anchor="ctr"/>
                </a:tc>
                <a:tc>
                  <a:txBody>
                    <a:bodyPr/>
                    <a:lstStyle/>
                    <a:p>
                      <a:pPr>
                        <a:spcAft>
                          <a:spcPts val="0"/>
                        </a:spcAft>
                      </a:pPr>
                      <a:r>
                        <a:rPr lang="en-GB" sz="1100" b="1" dirty="0">
                          <a:solidFill>
                            <a:schemeClr val="tx1"/>
                          </a:solidFill>
                          <a:effectLst/>
                          <a:latin typeface="Times New Roman" panose="02020603050405020304" pitchFamily="18" charset="0"/>
                          <a:cs typeface="Times New Roman" panose="02020603050405020304" pitchFamily="18" charset="0"/>
                        </a:rPr>
                        <a:t>Staff</a:t>
                      </a:r>
                      <a:endParaRPr lang="en-GB" sz="1100" b="1" dirty="0">
                        <a:solidFill>
                          <a:schemeClr val="tx1"/>
                        </a:solidFill>
                        <a:effectLst/>
                        <a:latin typeface="Times New Roman" panose="02020603050405020304" pitchFamily="18" charset="0"/>
                        <a:ea typeface="Times New Roman"/>
                        <a:cs typeface="Times New Roman" panose="02020603050405020304" pitchFamily="18" charset="0"/>
                      </a:endParaRPr>
                    </a:p>
                  </a:txBody>
                  <a:tcPr marL="30392" marR="30392" marT="0" marB="0" anchor="ctr"/>
                </a:tc>
                <a:tc>
                  <a:txBody>
                    <a:bodyPr/>
                    <a:lstStyle/>
                    <a:p>
                      <a:pPr marL="342900" lvl="0" indent="-342900">
                        <a:lnSpc>
                          <a:spcPct val="115000"/>
                        </a:lnSpc>
                        <a:spcBef>
                          <a:spcPts val="300"/>
                        </a:spcBef>
                        <a:spcAft>
                          <a:spcPts val="0"/>
                        </a:spcAft>
                        <a:buFont typeface="Wingdings"/>
                        <a:buChar char=""/>
                      </a:pPr>
                      <a:r>
                        <a:rPr lang="en-GB" sz="800" b="1" i="1" dirty="0">
                          <a:solidFill>
                            <a:schemeClr val="tx1"/>
                          </a:solidFill>
                          <a:effectLst/>
                          <a:latin typeface="Times New Roman" panose="02020603050405020304" pitchFamily="18" charset="0"/>
                          <a:cs typeface="Times New Roman" panose="02020603050405020304" pitchFamily="18" charset="0"/>
                        </a:rPr>
                        <a:t>Formal employment contract</a:t>
                      </a:r>
                    </a:p>
                    <a:p>
                      <a:pPr marL="342900" lvl="0" indent="-342900">
                        <a:lnSpc>
                          <a:spcPct val="115000"/>
                        </a:lnSpc>
                        <a:spcAft>
                          <a:spcPts val="0"/>
                        </a:spcAft>
                        <a:buFont typeface="Wingdings"/>
                        <a:buChar char=""/>
                      </a:pPr>
                      <a:r>
                        <a:rPr lang="en-GB" sz="800" b="1" i="1" dirty="0">
                          <a:solidFill>
                            <a:schemeClr val="tx1"/>
                          </a:solidFill>
                          <a:effectLst/>
                          <a:latin typeface="Times New Roman" panose="02020603050405020304" pitchFamily="18" charset="0"/>
                          <a:cs typeface="Times New Roman" panose="02020603050405020304" pitchFamily="18" charset="0"/>
                        </a:rPr>
                        <a:t>Staff convention</a:t>
                      </a:r>
                    </a:p>
                    <a:p>
                      <a:pPr marL="342900" lvl="0" indent="-342900">
                        <a:lnSpc>
                          <a:spcPct val="115000"/>
                        </a:lnSpc>
                        <a:spcAft>
                          <a:spcPts val="0"/>
                        </a:spcAft>
                        <a:buFont typeface="Wingdings"/>
                        <a:buChar char=""/>
                      </a:pPr>
                      <a:r>
                        <a:rPr lang="en-GB" sz="800" b="1" i="1" dirty="0">
                          <a:solidFill>
                            <a:schemeClr val="tx1"/>
                          </a:solidFill>
                          <a:effectLst/>
                          <a:latin typeface="Times New Roman" panose="02020603050405020304" pitchFamily="18" charset="0"/>
                          <a:cs typeface="Times New Roman" panose="02020603050405020304" pitchFamily="18" charset="0"/>
                        </a:rPr>
                        <a:t>Time sheets</a:t>
                      </a:r>
                    </a:p>
                    <a:p>
                      <a:pPr marL="342900" lvl="0" indent="-342900">
                        <a:lnSpc>
                          <a:spcPct val="115000"/>
                        </a:lnSpc>
                        <a:spcAft>
                          <a:spcPts val="0"/>
                        </a:spcAft>
                        <a:buFont typeface="Wingdings"/>
                        <a:buChar char=""/>
                      </a:pPr>
                      <a:r>
                        <a:rPr lang="en-GB" sz="800" b="1" i="1" dirty="0">
                          <a:solidFill>
                            <a:schemeClr val="tx1"/>
                          </a:solidFill>
                          <a:effectLst/>
                          <a:latin typeface="Times New Roman" panose="02020603050405020304" pitchFamily="18" charset="0"/>
                          <a:cs typeface="Times New Roman" panose="02020603050405020304" pitchFamily="18" charset="0"/>
                        </a:rPr>
                        <a:t>Agendas*</a:t>
                      </a:r>
                    </a:p>
                    <a:p>
                      <a:pPr marL="342900" lvl="0" indent="-342900">
                        <a:lnSpc>
                          <a:spcPct val="115000"/>
                        </a:lnSpc>
                        <a:spcAft>
                          <a:spcPts val="0"/>
                        </a:spcAft>
                        <a:buFont typeface="Wingdings"/>
                        <a:buChar char=""/>
                      </a:pPr>
                      <a:r>
                        <a:rPr lang="en-GB" sz="800" b="1" i="1" dirty="0">
                          <a:solidFill>
                            <a:schemeClr val="tx1"/>
                          </a:solidFill>
                          <a:effectLst/>
                          <a:latin typeface="Times New Roman" panose="02020603050405020304" pitchFamily="18" charset="0"/>
                          <a:cs typeface="Times New Roman" panose="02020603050405020304" pitchFamily="18" charset="0"/>
                        </a:rPr>
                        <a:t>Attendance / Participant lists*</a:t>
                      </a:r>
                    </a:p>
                    <a:p>
                      <a:pPr marL="342900" lvl="0" indent="-342900">
                        <a:lnSpc>
                          <a:spcPct val="115000"/>
                        </a:lnSpc>
                        <a:spcAft>
                          <a:spcPts val="0"/>
                        </a:spcAft>
                        <a:buFont typeface="Wingdings"/>
                        <a:buChar char=""/>
                      </a:pPr>
                      <a:r>
                        <a:rPr lang="en-GB" sz="800" b="1" i="1" dirty="0">
                          <a:solidFill>
                            <a:schemeClr val="tx1"/>
                          </a:solidFill>
                          <a:effectLst/>
                          <a:latin typeface="Times New Roman" panose="02020603050405020304" pitchFamily="18" charset="0"/>
                          <a:cs typeface="Times New Roman" panose="02020603050405020304" pitchFamily="18" charset="0"/>
                        </a:rPr>
                        <a:t>Tangible outputs/products*</a:t>
                      </a:r>
                    </a:p>
                    <a:p>
                      <a:pPr marL="342900" lvl="0" indent="-342900">
                        <a:lnSpc>
                          <a:spcPct val="115000"/>
                        </a:lnSpc>
                        <a:spcAft>
                          <a:spcPts val="0"/>
                        </a:spcAft>
                        <a:buFont typeface="Wingdings"/>
                        <a:buChar char=""/>
                      </a:pPr>
                      <a:r>
                        <a:rPr lang="en-GB" sz="800" b="1" i="1" dirty="0">
                          <a:solidFill>
                            <a:schemeClr val="tx1"/>
                          </a:solidFill>
                          <a:effectLst/>
                          <a:latin typeface="Times New Roman" panose="02020603050405020304" pitchFamily="18" charset="0"/>
                          <a:cs typeface="Times New Roman" panose="02020603050405020304" pitchFamily="18" charset="0"/>
                        </a:rPr>
                        <a:t>Minutes of meetings*</a:t>
                      </a:r>
                      <a:endParaRPr lang="en-GB" sz="800" b="1" i="1" dirty="0">
                        <a:solidFill>
                          <a:schemeClr val="tx1"/>
                        </a:solidFill>
                        <a:effectLst/>
                        <a:latin typeface="Times New Roman" panose="02020603050405020304" pitchFamily="18" charset="0"/>
                        <a:ea typeface="Calibri"/>
                        <a:cs typeface="Times New Roman" panose="02020603050405020304" pitchFamily="18" charset="0"/>
                      </a:endParaRPr>
                    </a:p>
                  </a:txBody>
                  <a:tcPr marL="30392" marR="30392" marT="0" marB="0" anchor="ctr"/>
                </a:tc>
                <a:tc>
                  <a:txBody>
                    <a:bodyPr/>
                    <a:lstStyle/>
                    <a:p>
                      <a:pPr marL="342900" lvl="0" indent="-342900">
                        <a:lnSpc>
                          <a:spcPct val="115000"/>
                        </a:lnSpc>
                        <a:spcAft>
                          <a:spcPts val="0"/>
                        </a:spcAft>
                        <a:buFont typeface="Wingdings"/>
                        <a:buChar char=""/>
                      </a:pPr>
                      <a:r>
                        <a:rPr lang="en-GB" sz="800" b="1" i="1" dirty="0">
                          <a:solidFill>
                            <a:schemeClr val="tx1"/>
                          </a:solidFill>
                          <a:effectLst/>
                          <a:latin typeface="Times New Roman" panose="02020603050405020304" pitchFamily="18" charset="0"/>
                          <a:cs typeface="Times New Roman" panose="02020603050405020304" pitchFamily="18" charset="0"/>
                        </a:rPr>
                        <a:t>No supporting documents should be sent with the Final report, except for any prior authorisation from the Agency</a:t>
                      </a:r>
                      <a:endParaRPr lang="en-GB" sz="800" b="1" i="1" dirty="0">
                        <a:solidFill>
                          <a:schemeClr val="tx1"/>
                        </a:solidFill>
                        <a:effectLst/>
                        <a:latin typeface="Times New Roman" panose="02020603050405020304" pitchFamily="18" charset="0"/>
                        <a:ea typeface="Calibri"/>
                        <a:cs typeface="Times New Roman" panose="02020603050405020304" pitchFamily="18" charset="0"/>
                      </a:endParaRPr>
                    </a:p>
                  </a:txBody>
                  <a:tcPr marL="30392" marR="30392" marT="0" marB="0" anchor="ctr"/>
                </a:tc>
              </a:tr>
              <a:tr h="1163107">
                <a:tc vMerge="1">
                  <a:txBody>
                    <a:bodyPr/>
                    <a:lstStyle/>
                    <a:p>
                      <a:endParaRPr lang="en-GB"/>
                    </a:p>
                  </a:txBody>
                  <a:tcPr/>
                </a:tc>
                <a:tc>
                  <a:txBody>
                    <a:bodyPr/>
                    <a:lstStyle/>
                    <a:p>
                      <a:pPr>
                        <a:spcAft>
                          <a:spcPts val="0"/>
                        </a:spcAft>
                      </a:pPr>
                      <a:r>
                        <a:rPr lang="en-GB" sz="1100" b="1" dirty="0">
                          <a:solidFill>
                            <a:schemeClr val="tx1"/>
                          </a:solidFill>
                          <a:effectLst/>
                          <a:latin typeface="Times New Roman" panose="02020603050405020304" pitchFamily="18" charset="0"/>
                          <a:cs typeface="Times New Roman" panose="02020603050405020304" pitchFamily="18" charset="0"/>
                        </a:rPr>
                        <a:t>Travel and Costs of Stay</a:t>
                      </a:r>
                      <a:endParaRPr lang="en-GB" sz="1100" b="1" dirty="0">
                        <a:solidFill>
                          <a:schemeClr val="tx1"/>
                        </a:solidFill>
                        <a:effectLst/>
                        <a:latin typeface="Times New Roman" panose="02020603050405020304" pitchFamily="18" charset="0"/>
                        <a:ea typeface="Times New Roman"/>
                        <a:cs typeface="Times New Roman" panose="02020603050405020304" pitchFamily="18" charset="0"/>
                      </a:endParaRPr>
                    </a:p>
                  </a:txBody>
                  <a:tcPr marL="30392" marR="30392" marT="0" marB="0" anchor="ctr"/>
                </a:tc>
                <a:tc>
                  <a:txBody>
                    <a:bodyPr/>
                    <a:lstStyle/>
                    <a:p>
                      <a:pPr marL="342900" lvl="0" indent="-342900">
                        <a:lnSpc>
                          <a:spcPct val="115000"/>
                        </a:lnSpc>
                        <a:spcBef>
                          <a:spcPts val="300"/>
                        </a:spcBef>
                        <a:spcAft>
                          <a:spcPts val="0"/>
                        </a:spcAft>
                        <a:buFont typeface="Wingdings"/>
                        <a:buChar char=""/>
                      </a:pPr>
                      <a:r>
                        <a:rPr lang="en-GB" sz="800" b="1" i="1">
                          <a:solidFill>
                            <a:schemeClr val="tx1"/>
                          </a:solidFill>
                          <a:effectLst/>
                          <a:latin typeface="Times New Roman" panose="02020603050405020304" pitchFamily="18" charset="0"/>
                          <a:cs typeface="Times New Roman" panose="02020603050405020304" pitchFamily="18" charset="0"/>
                        </a:rPr>
                        <a:t>Individual Travel Report (ITR)</a:t>
                      </a:r>
                    </a:p>
                    <a:p>
                      <a:pPr marL="342900" lvl="0" indent="-342900">
                        <a:lnSpc>
                          <a:spcPct val="115000"/>
                        </a:lnSpc>
                        <a:spcAft>
                          <a:spcPts val="0"/>
                        </a:spcAft>
                        <a:buFont typeface="Wingdings"/>
                        <a:buChar char=""/>
                      </a:pPr>
                      <a:r>
                        <a:rPr lang="en-GB" sz="800" b="1" i="1">
                          <a:solidFill>
                            <a:schemeClr val="tx1"/>
                          </a:solidFill>
                          <a:effectLst/>
                          <a:latin typeface="Times New Roman" panose="02020603050405020304" pitchFamily="18" charset="0"/>
                          <a:cs typeface="Times New Roman" panose="02020603050405020304" pitchFamily="18" charset="0"/>
                        </a:rPr>
                        <a:t>Invoices, receipts, boarding passes*</a:t>
                      </a:r>
                    </a:p>
                    <a:p>
                      <a:pPr marL="342900" lvl="0" indent="-342900">
                        <a:lnSpc>
                          <a:spcPct val="115000"/>
                        </a:lnSpc>
                        <a:spcAft>
                          <a:spcPts val="0"/>
                        </a:spcAft>
                        <a:buFont typeface="Wingdings"/>
                        <a:buChar char=""/>
                      </a:pPr>
                      <a:r>
                        <a:rPr lang="en-GB" sz="800" b="1" i="1">
                          <a:solidFill>
                            <a:schemeClr val="tx1"/>
                          </a:solidFill>
                          <a:effectLst/>
                          <a:latin typeface="Times New Roman" panose="02020603050405020304" pitchFamily="18" charset="0"/>
                          <a:cs typeface="Times New Roman" panose="02020603050405020304" pitchFamily="18" charset="0"/>
                        </a:rPr>
                        <a:t>Agendas*</a:t>
                      </a:r>
                    </a:p>
                    <a:p>
                      <a:pPr marL="342900" lvl="0" indent="-342900">
                        <a:lnSpc>
                          <a:spcPct val="115000"/>
                        </a:lnSpc>
                        <a:spcAft>
                          <a:spcPts val="0"/>
                        </a:spcAft>
                        <a:buFont typeface="Wingdings"/>
                        <a:buChar char=""/>
                      </a:pPr>
                      <a:r>
                        <a:rPr lang="en-GB" sz="800" b="1" i="1">
                          <a:solidFill>
                            <a:schemeClr val="tx1"/>
                          </a:solidFill>
                          <a:effectLst/>
                          <a:latin typeface="Times New Roman" panose="02020603050405020304" pitchFamily="18" charset="0"/>
                          <a:cs typeface="Times New Roman" panose="02020603050405020304" pitchFamily="18" charset="0"/>
                        </a:rPr>
                        <a:t>Attendance / Participant lists*</a:t>
                      </a:r>
                    </a:p>
                    <a:p>
                      <a:pPr marL="342900" lvl="0" indent="-342900">
                        <a:lnSpc>
                          <a:spcPct val="115000"/>
                        </a:lnSpc>
                        <a:spcAft>
                          <a:spcPts val="0"/>
                        </a:spcAft>
                        <a:buFont typeface="Wingdings"/>
                        <a:buChar char=""/>
                      </a:pPr>
                      <a:r>
                        <a:rPr lang="en-GB" sz="800" b="1" i="1">
                          <a:solidFill>
                            <a:schemeClr val="tx1"/>
                          </a:solidFill>
                          <a:effectLst/>
                          <a:latin typeface="Times New Roman" panose="02020603050405020304" pitchFamily="18" charset="0"/>
                          <a:cs typeface="Times New Roman" panose="02020603050405020304" pitchFamily="18" charset="0"/>
                        </a:rPr>
                        <a:t>Tangible outputs/products*</a:t>
                      </a:r>
                    </a:p>
                    <a:p>
                      <a:pPr marL="342900" lvl="0" indent="-342900">
                        <a:lnSpc>
                          <a:spcPct val="115000"/>
                        </a:lnSpc>
                        <a:spcAft>
                          <a:spcPts val="0"/>
                        </a:spcAft>
                        <a:buFont typeface="Wingdings"/>
                        <a:buChar char=""/>
                      </a:pPr>
                      <a:r>
                        <a:rPr lang="en-GB" sz="800" b="1" i="1">
                          <a:solidFill>
                            <a:schemeClr val="tx1"/>
                          </a:solidFill>
                          <a:effectLst/>
                          <a:latin typeface="Times New Roman" panose="02020603050405020304" pitchFamily="18" charset="0"/>
                          <a:cs typeface="Times New Roman" panose="02020603050405020304" pitchFamily="18" charset="0"/>
                        </a:rPr>
                        <a:t>Minutes of meetings*</a:t>
                      </a:r>
                      <a:endParaRPr lang="en-GB" sz="800" b="1" i="1">
                        <a:solidFill>
                          <a:schemeClr val="tx1"/>
                        </a:solidFill>
                        <a:effectLst/>
                        <a:latin typeface="Times New Roman" panose="02020603050405020304" pitchFamily="18" charset="0"/>
                        <a:ea typeface="Calibri"/>
                        <a:cs typeface="Times New Roman" panose="02020603050405020304" pitchFamily="18" charset="0"/>
                      </a:endParaRPr>
                    </a:p>
                  </a:txBody>
                  <a:tcPr marL="30392" marR="30392" marT="0" marB="0" anchor="ctr"/>
                </a:tc>
                <a:tc>
                  <a:txBody>
                    <a:bodyPr/>
                    <a:lstStyle/>
                    <a:p>
                      <a:pPr marL="342900" lvl="0" indent="-342900">
                        <a:lnSpc>
                          <a:spcPct val="115000"/>
                        </a:lnSpc>
                        <a:spcAft>
                          <a:spcPts val="0"/>
                        </a:spcAft>
                        <a:buFont typeface="Wingdings"/>
                        <a:buChar char=""/>
                      </a:pPr>
                      <a:r>
                        <a:rPr lang="en-GB" sz="800" b="1" i="1" dirty="0">
                          <a:solidFill>
                            <a:schemeClr val="tx1"/>
                          </a:solidFill>
                          <a:effectLst/>
                          <a:latin typeface="Times New Roman" panose="02020603050405020304" pitchFamily="18" charset="0"/>
                          <a:cs typeface="Times New Roman" panose="02020603050405020304" pitchFamily="18" charset="0"/>
                        </a:rPr>
                        <a:t>No supporting documents should be sent with the Final report, except for any prior authorisation from the Agency</a:t>
                      </a:r>
                      <a:endParaRPr lang="en-GB" sz="800" b="1" i="1" dirty="0">
                        <a:solidFill>
                          <a:schemeClr val="tx1"/>
                        </a:solidFill>
                        <a:effectLst/>
                        <a:latin typeface="Times New Roman" panose="02020603050405020304" pitchFamily="18" charset="0"/>
                        <a:ea typeface="Calibri"/>
                        <a:cs typeface="Times New Roman" panose="02020603050405020304" pitchFamily="18" charset="0"/>
                      </a:endParaRPr>
                    </a:p>
                  </a:txBody>
                  <a:tcPr marL="30392" marR="30392" marT="0" marB="0" anchor="ctr"/>
                </a:tc>
              </a:tr>
              <a:tr h="627003">
                <a:tc gridSpan="4">
                  <a:txBody>
                    <a:bodyPr/>
                    <a:lstStyle/>
                    <a:p>
                      <a:pPr marL="68580" marR="90170" algn="just">
                        <a:spcAft>
                          <a:spcPts val="0"/>
                        </a:spcAft>
                      </a:pPr>
                      <a:r>
                        <a:rPr lang="en-GB" sz="800" b="1" dirty="0">
                          <a:solidFill>
                            <a:schemeClr val="tx1"/>
                          </a:solidFill>
                          <a:effectLst/>
                          <a:latin typeface="Times New Roman" panose="02020603050405020304" pitchFamily="18" charset="0"/>
                          <a:cs typeface="Times New Roman" panose="02020603050405020304" pitchFamily="18" charset="0"/>
                        </a:rPr>
                        <a:t>For all grants, a Certificate on the action's financial statements and underlying accounts ("Report of Factual Findings on the Final Financial Report – Type II") must be sent with the Final report (see Annex VII of the Agreement</a:t>
                      </a:r>
                      <a:r>
                        <a:rPr lang="en-GB" sz="800" b="1" dirty="0" smtClean="0">
                          <a:solidFill>
                            <a:schemeClr val="tx1"/>
                          </a:solidFill>
                          <a:effectLst/>
                          <a:latin typeface="Times New Roman" panose="02020603050405020304" pitchFamily="18" charset="0"/>
                          <a:cs typeface="Times New Roman" panose="02020603050405020304" pitchFamily="18" charset="0"/>
                        </a:rPr>
                        <a:t>).</a:t>
                      </a:r>
                    </a:p>
                    <a:p>
                      <a:pPr marL="68580" marR="90170" algn="just">
                        <a:spcAft>
                          <a:spcPts val="0"/>
                        </a:spcAft>
                      </a:pPr>
                      <a:r>
                        <a:rPr lang="en-GB" sz="800" b="1" i="1" dirty="0" smtClean="0">
                          <a:solidFill>
                            <a:schemeClr val="tx1"/>
                          </a:solidFill>
                          <a:effectLst/>
                          <a:latin typeface="Times New Roman" panose="02020603050405020304" pitchFamily="18" charset="0"/>
                          <a:ea typeface="Times New Roman"/>
                          <a:cs typeface="Times New Roman" panose="02020603050405020304" pitchFamily="18" charset="0"/>
                        </a:rPr>
                        <a:t>* Example of supporting documents</a:t>
                      </a:r>
                      <a:endParaRPr lang="en-GB" sz="800" b="1" i="1" dirty="0">
                        <a:solidFill>
                          <a:schemeClr val="tx1"/>
                        </a:solidFill>
                        <a:effectLst/>
                        <a:latin typeface="Times New Roman" panose="02020603050405020304" pitchFamily="18" charset="0"/>
                        <a:ea typeface="Times New Roman"/>
                        <a:cs typeface="Times New Roman" panose="02020603050405020304" pitchFamily="18" charset="0"/>
                      </a:endParaRPr>
                    </a:p>
                  </a:txBody>
                  <a:tcPr marL="0" marR="0" marT="0" marB="0" anchor="ctr"/>
                </a:tc>
                <a:tc hMerge="1">
                  <a:txBody>
                    <a:bodyPr/>
                    <a:lstStyle/>
                    <a:p>
                      <a:endParaRPr lang="en-GB"/>
                    </a:p>
                  </a:txBody>
                  <a:tcPr/>
                </a:tc>
                <a:tc hMerge="1">
                  <a:txBody>
                    <a:bodyPr/>
                    <a:lstStyle/>
                    <a:p>
                      <a:endParaRPr lang="en-GB"/>
                    </a:p>
                  </a:txBody>
                  <a:tcPr/>
                </a:tc>
                <a:tc hMerge="1">
                  <a:txBody>
                    <a:bodyPr/>
                    <a:lstStyle/>
                    <a:p>
                      <a:endParaRPr lang="en-GB"/>
                    </a:p>
                  </a:txBody>
                  <a:tcPr/>
                </a:tc>
              </a:tr>
            </a:tbl>
          </a:graphicData>
        </a:graphic>
      </p:graphicFrame>
      <p:sp>
        <p:nvSpPr>
          <p:cNvPr id="3" name="Slide Number Placeholder 2"/>
          <p:cNvSpPr>
            <a:spLocks noGrp="1"/>
          </p:cNvSpPr>
          <p:nvPr>
            <p:ph type="sldNum" sz="quarter" idx="12"/>
          </p:nvPr>
        </p:nvSpPr>
        <p:spPr/>
        <p:txBody>
          <a:bodyPr/>
          <a:lstStyle/>
          <a:p>
            <a:fld id="{14F0E55B-1EBF-4C63-9883-404455EB20A7}" type="slidenum">
              <a:rPr lang="en-GB" altLang="en-US" smtClean="0"/>
              <a:pPr/>
              <a:t>47</a:t>
            </a:fld>
            <a:endParaRPr lang="en-GB" altLang="en-US"/>
          </a:p>
        </p:txBody>
      </p:sp>
    </p:spTree>
    <p:extLst>
      <p:ext uri="{BB962C8B-B14F-4D97-AF65-F5344CB8AC3E}">
        <p14:creationId xmlns:p14="http://schemas.microsoft.com/office/powerpoint/2010/main" val="233542194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4F0E55B-1EBF-4C63-9883-404455EB20A7}" type="slidenum">
              <a:rPr lang="en-GB" altLang="en-US" smtClean="0"/>
              <a:pPr/>
              <a:t>48</a:t>
            </a:fld>
            <a:endParaRPr lang="en-GB" altLang="en-US"/>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87824" y="1181894"/>
            <a:ext cx="3528392" cy="5300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0276681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4F0E55B-1EBF-4C63-9883-404455EB20A7}" type="slidenum">
              <a:rPr lang="en-GB" altLang="en-US" smtClean="0"/>
              <a:pPr/>
              <a:t>49</a:t>
            </a:fld>
            <a:endParaRPr lang="en-GB" altLang="en-US"/>
          </a:p>
        </p:txBody>
      </p:sp>
      <p:pic>
        <p:nvPicPr>
          <p:cNvPr id="2058" name="Picture 1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55776" y="1196752"/>
            <a:ext cx="3888432" cy="53544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3876619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body" idx="1"/>
          </p:nvPr>
        </p:nvSpPr>
        <p:spPr>
          <a:xfrm>
            <a:off x="457200" y="1628800"/>
            <a:ext cx="8229600" cy="4608511"/>
          </a:xfrm>
        </p:spPr>
        <p:txBody>
          <a:bodyPr/>
          <a:lstStyle/>
          <a:p>
            <a:pPr lvl="0"/>
            <a:endParaRPr lang="en-GB" sz="2300" dirty="0"/>
          </a:p>
          <a:p>
            <a:pPr marL="457200" lvl="1" indent="0">
              <a:buNone/>
            </a:pPr>
            <a:r>
              <a:rPr lang="fr-BE" sz="2400" dirty="0"/>
              <a:t>1) General </a:t>
            </a:r>
            <a:r>
              <a:rPr lang="fr-BE" sz="2400" dirty="0" err="1"/>
              <a:t>financing</a:t>
            </a:r>
            <a:r>
              <a:rPr lang="fr-BE" sz="2400" dirty="0"/>
              <a:t> </a:t>
            </a:r>
            <a:r>
              <a:rPr lang="fr-BE" sz="2400" dirty="0" err="1"/>
              <a:t>principles</a:t>
            </a:r>
            <a:endParaRPr lang="en-GB" sz="2400" dirty="0"/>
          </a:p>
          <a:p>
            <a:pPr marL="457200" lvl="1" indent="0">
              <a:buNone/>
            </a:pPr>
            <a:endParaRPr lang="en-GB" sz="2300" i="1" dirty="0" smtClean="0"/>
          </a:p>
          <a:p>
            <a:pPr marL="990600" lvl="1" indent="0">
              <a:buNone/>
            </a:pPr>
            <a:r>
              <a:rPr lang="en-GB" sz="2300" i="1" dirty="0" smtClean="0"/>
              <a:t>Funding rule</a:t>
            </a:r>
          </a:p>
          <a:p>
            <a:pPr marL="990600" lvl="1" indent="0">
              <a:buNone/>
            </a:pPr>
            <a:endParaRPr lang="en-GB" sz="2300" dirty="0"/>
          </a:p>
          <a:p>
            <a:pPr marL="990600" lvl="1" indent="0">
              <a:buNone/>
            </a:pPr>
            <a:r>
              <a:rPr lang="en-GB" sz="2300" i="1" dirty="0"/>
              <a:t>Financing </a:t>
            </a:r>
            <a:r>
              <a:rPr lang="en-GB" sz="2300" i="1" dirty="0" smtClean="0"/>
              <a:t>approaches</a:t>
            </a:r>
          </a:p>
          <a:p>
            <a:pPr marL="990600" lvl="1" indent="0">
              <a:buNone/>
            </a:pPr>
            <a:endParaRPr lang="en-GB" sz="2300" dirty="0"/>
          </a:p>
          <a:p>
            <a:pPr marL="990600" lvl="1" indent="0">
              <a:buNone/>
            </a:pPr>
            <a:r>
              <a:rPr lang="en-GB" sz="2300" i="1" dirty="0"/>
              <a:t>Budget categories and </a:t>
            </a:r>
            <a:r>
              <a:rPr lang="en-GB" sz="2300" i="1" dirty="0" smtClean="0"/>
              <a:t>ceilings</a:t>
            </a:r>
          </a:p>
          <a:p>
            <a:pPr marL="990600" lvl="1" indent="0">
              <a:buNone/>
            </a:pPr>
            <a:endParaRPr lang="en-GB" sz="2300" dirty="0"/>
          </a:p>
          <a:p>
            <a:pPr marL="990600" lvl="1" indent="0">
              <a:buNone/>
            </a:pPr>
            <a:r>
              <a:rPr lang="en-GB" sz="2300" i="1" dirty="0"/>
              <a:t>Budget </a:t>
            </a:r>
            <a:r>
              <a:rPr lang="en-GB" sz="2300" i="1" dirty="0" smtClean="0"/>
              <a:t>transfer</a:t>
            </a:r>
          </a:p>
          <a:p>
            <a:pPr lvl="0"/>
            <a:endParaRPr lang="en-GB" sz="2300" dirty="0"/>
          </a:p>
          <a:p>
            <a:pPr marL="457200" lvl="1" indent="0">
              <a:buNone/>
            </a:pPr>
            <a:r>
              <a:rPr lang="en-GB" sz="2300" b="1" dirty="0" smtClean="0"/>
              <a:t>         </a:t>
            </a:r>
            <a:endParaRPr lang="en-GB" sz="2300" dirty="0"/>
          </a:p>
        </p:txBody>
      </p:sp>
      <p:sp>
        <p:nvSpPr>
          <p:cNvPr id="2" name="Slide Number Placeholder 1"/>
          <p:cNvSpPr>
            <a:spLocks noGrp="1"/>
          </p:cNvSpPr>
          <p:nvPr>
            <p:ph type="sldNum" sz="quarter" idx="12"/>
          </p:nvPr>
        </p:nvSpPr>
        <p:spPr/>
        <p:txBody>
          <a:bodyPr/>
          <a:lstStyle/>
          <a:p>
            <a:fld id="{14F0E55B-1EBF-4C63-9883-404455EB20A7}" type="slidenum">
              <a:rPr lang="en-GB" altLang="en-US" smtClean="0"/>
              <a:pPr/>
              <a:t>5</a:t>
            </a:fld>
            <a:endParaRPr lang="en-GB" altLang="en-US"/>
          </a:p>
        </p:txBody>
      </p:sp>
    </p:spTree>
    <p:extLst>
      <p:ext uri="{BB962C8B-B14F-4D97-AF65-F5344CB8AC3E}">
        <p14:creationId xmlns:p14="http://schemas.microsoft.com/office/powerpoint/2010/main" val="203435035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body" idx="1"/>
          </p:nvPr>
        </p:nvSpPr>
        <p:spPr>
          <a:xfrm>
            <a:off x="457200" y="1628800"/>
            <a:ext cx="8229600" cy="4608511"/>
          </a:xfrm>
        </p:spPr>
        <p:txBody>
          <a:bodyPr/>
          <a:lstStyle/>
          <a:p>
            <a:pPr marL="400050" lvl="1" indent="0">
              <a:buNone/>
            </a:pPr>
            <a:r>
              <a:rPr lang="fr-BE" sz="2400" dirty="0" err="1">
                <a:solidFill>
                  <a:srgbClr val="00B0F0"/>
                </a:solidFill>
              </a:rPr>
              <a:t>Outline</a:t>
            </a:r>
            <a:r>
              <a:rPr lang="fr-BE" sz="2400" dirty="0">
                <a:solidFill>
                  <a:srgbClr val="00B0F0"/>
                </a:solidFill>
              </a:rPr>
              <a:t> of the </a:t>
            </a:r>
            <a:r>
              <a:rPr lang="fr-BE" sz="2400" dirty="0" err="1">
                <a:solidFill>
                  <a:srgbClr val="00B0F0"/>
                </a:solidFill>
              </a:rPr>
              <a:t>presentation</a:t>
            </a:r>
            <a:r>
              <a:rPr lang="fr-BE" sz="2400" dirty="0">
                <a:solidFill>
                  <a:srgbClr val="00B0F0"/>
                </a:solidFill>
              </a:rPr>
              <a:t>:</a:t>
            </a:r>
          </a:p>
          <a:p>
            <a:pPr marL="400050" lvl="1" indent="0">
              <a:buNone/>
            </a:pPr>
            <a:endParaRPr lang="fr-BE" sz="1400" dirty="0" smtClean="0">
              <a:solidFill>
                <a:srgbClr val="00B0F0"/>
              </a:solidFill>
            </a:endParaRPr>
          </a:p>
          <a:p>
            <a:pPr marL="400050" lvl="1" indent="0">
              <a:buNone/>
            </a:pPr>
            <a:endParaRPr lang="fr-BE" sz="1400" dirty="0">
              <a:solidFill>
                <a:srgbClr val="00B0F0"/>
              </a:solidFill>
            </a:endParaRPr>
          </a:p>
          <a:p>
            <a:pPr marL="400050" lvl="1" indent="0">
              <a:buNone/>
            </a:pPr>
            <a:r>
              <a:rPr lang="fr-BE" sz="1400" dirty="0" smtClean="0">
                <a:solidFill>
                  <a:srgbClr val="00B0F0"/>
                </a:solidFill>
              </a:rPr>
              <a:t>1</a:t>
            </a:r>
            <a:r>
              <a:rPr lang="fr-BE" sz="1400" dirty="0">
                <a:solidFill>
                  <a:srgbClr val="00B0F0"/>
                </a:solidFill>
              </a:rPr>
              <a:t>) General </a:t>
            </a:r>
            <a:r>
              <a:rPr lang="fr-BE" sz="1400" dirty="0" err="1">
                <a:solidFill>
                  <a:srgbClr val="00B0F0"/>
                </a:solidFill>
              </a:rPr>
              <a:t>financing</a:t>
            </a:r>
            <a:r>
              <a:rPr lang="fr-BE" sz="1400" dirty="0">
                <a:solidFill>
                  <a:srgbClr val="00B0F0"/>
                </a:solidFill>
              </a:rPr>
              <a:t> </a:t>
            </a:r>
            <a:r>
              <a:rPr lang="fr-BE" sz="1400" dirty="0" err="1">
                <a:solidFill>
                  <a:srgbClr val="00B0F0"/>
                </a:solidFill>
              </a:rPr>
              <a:t>principles</a:t>
            </a:r>
            <a:endParaRPr lang="en-GB" sz="1400" dirty="0">
              <a:solidFill>
                <a:srgbClr val="00B0F0"/>
              </a:solidFill>
            </a:endParaRPr>
          </a:p>
          <a:p>
            <a:pPr marL="400050" lvl="1" indent="0">
              <a:buNone/>
            </a:pPr>
            <a:r>
              <a:rPr lang="en-GB" sz="1400" dirty="0">
                <a:solidFill>
                  <a:srgbClr val="00B0F0"/>
                </a:solidFill>
              </a:rPr>
              <a:t>2) Actual costs, rules and budget headings</a:t>
            </a:r>
          </a:p>
          <a:p>
            <a:pPr marL="400050" lvl="1" indent="0">
              <a:buNone/>
            </a:pPr>
            <a:r>
              <a:rPr lang="en-GB" sz="1400" dirty="0">
                <a:solidFill>
                  <a:srgbClr val="00B0F0"/>
                </a:solidFill>
              </a:rPr>
              <a:t>3) Unit costs, rules and budget headings</a:t>
            </a:r>
          </a:p>
          <a:p>
            <a:pPr marL="400050" lvl="1" indent="0">
              <a:buNone/>
            </a:pPr>
            <a:r>
              <a:rPr lang="en-GB" sz="1400" dirty="0">
                <a:solidFill>
                  <a:srgbClr val="00B0F0"/>
                </a:solidFill>
              </a:rPr>
              <a:t>4) Managing the Grant</a:t>
            </a:r>
          </a:p>
          <a:p>
            <a:pPr marL="400050" lvl="1" indent="0">
              <a:buNone/>
            </a:pPr>
            <a:r>
              <a:rPr lang="en-GB" sz="1400" dirty="0">
                <a:solidFill>
                  <a:srgbClr val="00B0F0"/>
                </a:solidFill>
              </a:rPr>
              <a:t>5) How to report</a:t>
            </a:r>
          </a:p>
          <a:p>
            <a:pPr marL="400050" lvl="1" indent="0">
              <a:buNone/>
            </a:pPr>
            <a:r>
              <a:rPr lang="en-GB" sz="2400" dirty="0"/>
              <a:t>6) Final grant</a:t>
            </a:r>
          </a:p>
          <a:p>
            <a:pPr marL="0" lvl="0" indent="0" algn="ctr">
              <a:buNone/>
            </a:pPr>
            <a:endParaRPr lang="en-GB" sz="2300" b="1" dirty="0" smtClean="0"/>
          </a:p>
          <a:p>
            <a:pPr marL="0" lvl="0" indent="0" algn="ctr">
              <a:buNone/>
            </a:pPr>
            <a:endParaRPr lang="en-GB" sz="2300" b="1" dirty="0"/>
          </a:p>
          <a:p>
            <a:pPr marL="0" lvl="0" indent="0" algn="ctr">
              <a:buNone/>
            </a:pPr>
            <a:endParaRPr lang="en-GB" sz="2300" b="1" dirty="0" smtClean="0"/>
          </a:p>
          <a:p>
            <a:pPr lvl="0"/>
            <a:endParaRPr lang="en-GB" sz="2300" dirty="0"/>
          </a:p>
          <a:p>
            <a:pPr marL="457200" lvl="1" indent="0">
              <a:buNone/>
            </a:pPr>
            <a:r>
              <a:rPr lang="en-GB" sz="2500" b="1" dirty="0" smtClean="0"/>
              <a:t>         </a:t>
            </a:r>
            <a:endParaRPr lang="en-GB" sz="2300" dirty="0"/>
          </a:p>
        </p:txBody>
      </p:sp>
      <p:sp>
        <p:nvSpPr>
          <p:cNvPr id="2" name="Slide Number Placeholder 1"/>
          <p:cNvSpPr>
            <a:spLocks noGrp="1"/>
          </p:cNvSpPr>
          <p:nvPr>
            <p:ph type="sldNum" sz="quarter" idx="12"/>
          </p:nvPr>
        </p:nvSpPr>
        <p:spPr/>
        <p:txBody>
          <a:bodyPr/>
          <a:lstStyle/>
          <a:p>
            <a:fld id="{14F0E55B-1EBF-4C63-9883-404455EB20A7}" type="slidenum">
              <a:rPr lang="en-GB" altLang="en-US" smtClean="0"/>
              <a:pPr/>
              <a:t>50</a:t>
            </a:fld>
            <a:endParaRPr lang="en-GB" altLang="en-US"/>
          </a:p>
        </p:txBody>
      </p:sp>
    </p:spTree>
    <p:extLst>
      <p:ext uri="{BB962C8B-B14F-4D97-AF65-F5344CB8AC3E}">
        <p14:creationId xmlns:p14="http://schemas.microsoft.com/office/powerpoint/2010/main" val="37720960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body" idx="1"/>
          </p:nvPr>
        </p:nvSpPr>
        <p:spPr>
          <a:xfrm>
            <a:off x="457200" y="1628800"/>
            <a:ext cx="8229600" cy="4608511"/>
          </a:xfrm>
        </p:spPr>
        <p:txBody>
          <a:bodyPr/>
          <a:lstStyle/>
          <a:p>
            <a:pPr lvl="1"/>
            <a:endParaRPr lang="en-GB" sz="1100" dirty="0"/>
          </a:p>
          <a:p>
            <a:pPr marL="0" lvl="0" indent="0">
              <a:buNone/>
            </a:pPr>
            <a:r>
              <a:rPr lang="en-GB" sz="2300" b="1" dirty="0" smtClean="0"/>
              <a:t>6) Final grant</a:t>
            </a:r>
          </a:p>
          <a:p>
            <a:pPr marL="0" lvl="0" indent="0">
              <a:buNone/>
            </a:pPr>
            <a:endParaRPr lang="en-GB" sz="2300" dirty="0"/>
          </a:p>
          <a:p>
            <a:pPr marL="457200" lvl="1" indent="0">
              <a:buNone/>
            </a:pPr>
            <a:endParaRPr lang="en-GB" sz="2300" i="1" dirty="0" smtClean="0"/>
          </a:p>
          <a:p>
            <a:pPr marL="457200" lvl="1" indent="0">
              <a:buNone/>
            </a:pPr>
            <a:r>
              <a:rPr lang="en-GB" sz="2300" i="1" dirty="0" smtClean="0"/>
              <a:t>Calculation </a:t>
            </a:r>
            <a:r>
              <a:rPr lang="en-GB" sz="2300" i="1" dirty="0"/>
              <a:t>of the final </a:t>
            </a:r>
            <a:r>
              <a:rPr lang="en-GB" sz="2300" i="1" dirty="0" smtClean="0"/>
              <a:t>grant</a:t>
            </a:r>
          </a:p>
          <a:p>
            <a:pPr marL="457200" lvl="1" indent="0">
              <a:buNone/>
            </a:pPr>
            <a:endParaRPr lang="en-GB" sz="2300" i="1" dirty="0" smtClean="0"/>
          </a:p>
          <a:p>
            <a:pPr marL="457200" lvl="1" indent="0">
              <a:buNone/>
            </a:pPr>
            <a:r>
              <a:rPr lang="en-GB" sz="2300" i="1" dirty="0" smtClean="0"/>
              <a:t>Practical examples</a:t>
            </a:r>
            <a:endParaRPr lang="en-GB" sz="2300" dirty="0"/>
          </a:p>
          <a:p>
            <a:pPr marL="457200" lvl="1" indent="0">
              <a:buNone/>
            </a:pPr>
            <a:r>
              <a:rPr lang="en-GB" sz="2300" b="1" dirty="0" smtClean="0"/>
              <a:t>         </a:t>
            </a:r>
            <a:endParaRPr lang="en-GB" sz="2300" dirty="0"/>
          </a:p>
        </p:txBody>
      </p:sp>
      <p:sp>
        <p:nvSpPr>
          <p:cNvPr id="2" name="Slide Number Placeholder 1"/>
          <p:cNvSpPr>
            <a:spLocks noGrp="1"/>
          </p:cNvSpPr>
          <p:nvPr>
            <p:ph type="sldNum" sz="quarter" idx="12"/>
          </p:nvPr>
        </p:nvSpPr>
        <p:spPr/>
        <p:txBody>
          <a:bodyPr/>
          <a:lstStyle/>
          <a:p>
            <a:fld id="{14F0E55B-1EBF-4C63-9883-404455EB20A7}" type="slidenum">
              <a:rPr lang="en-GB" altLang="en-US" smtClean="0"/>
              <a:pPr/>
              <a:t>51</a:t>
            </a:fld>
            <a:endParaRPr lang="en-GB" altLang="en-US"/>
          </a:p>
        </p:txBody>
      </p:sp>
    </p:spTree>
    <p:extLst>
      <p:ext uri="{BB962C8B-B14F-4D97-AF65-F5344CB8AC3E}">
        <p14:creationId xmlns:p14="http://schemas.microsoft.com/office/powerpoint/2010/main" val="209333433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288" y="1339850"/>
            <a:ext cx="8229600" cy="865014"/>
          </a:xfrm>
        </p:spPr>
        <p:txBody>
          <a:bodyPr/>
          <a:lstStyle/>
          <a:p>
            <a:pPr algn="ctr"/>
            <a:r>
              <a:rPr lang="en-GB" sz="2300" dirty="0" smtClean="0">
                <a:solidFill>
                  <a:srgbClr val="FF0000"/>
                </a:solidFill>
              </a:rPr>
              <a:t>Calculation </a:t>
            </a:r>
            <a:r>
              <a:rPr lang="en-GB" sz="2300" dirty="0">
                <a:solidFill>
                  <a:srgbClr val="FF0000"/>
                </a:solidFill>
              </a:rPr>
              <a:t>of the Final </a:t>
            </a:r>
            <a:r>
              <a:rPr lang="en-GB" sz="2300" dirty="0" smtClean="0">
                <a:solidFill>
                  <a:srgbClr val="FF0000"/>
                </a:solidFill>
              </a:rPr>
              <a:t>Grant</a:t>
            </a:r>
            <a:endParaRPr lang="en-GB" sz="2300" dirty="0">
              <a:solidFill>
                <a:srgbClr val="FF0000"/>
              </a:solidFill>
            </a:endParaRPr>
          </a:p>
        </p:txBody>
      </p:sp>
      <p:sp>
        <p:nvSpPr>
          <p:cNvPr id="3" name="Content Placeholder 2"/>
          <p:cNvSpPr>
            <a:spLocks noGrp="1"/>
          </p:cNvSpPr>
          <p:nvPr>
            <p:ph idx="1"/>
          </p:nvPr>
        </p:nvSpPr>
        <p:spPr>
          <a:xfrm>
            <a:off x="457200" y="2276873"/>
            <a:ext cx="8229600" cy="3744516"/>
          </a:xfrm>
        </p:spPr>
        <p:txBody>
          <a:bodyPr/>
          <a:lstStyle/>
          <a:p>
            <a:pPr marL="177800" lvl="1" indent="0" algn="just">
              <a:buNone/>
            </a:pPr>
            <a:r>
              <a:rPr lang="en-GB" sz="1500" dirty="0" smtClean="0"/>
              <a:t>The </a:t>
            </a:r>
            <a:r>
              <a:rPr lang="en-GB" sz="1500" dirty="0"/>
              <a:t>grant may not exceed the maximum amount authorised in the Agreement (Article I.3 and Article II.25.2) </a:t>
            </a:r>
            <a:endParaRPr lang="en-GB" sz="1500" dirty="0" smtClean="0"/>
          </a:p>
          <a:p>
            <a:pPr marL="177800" lvl="1" indent="0">
              <a:buNone/>
            </a:pPr>
            <a:endParaRPr lang="en-GB" sz="1500" dirty="0" smtClean="0"/>
          </a:p>
          <a:p>
            <a:pPr marL="177800" lvl="1" indent="0" algn="just">
              <a:buNone/>
            </a:pPr>
            <a:r>
              <a:rPr lang="en-GB" sz="1500" dirty="0" smtClean="0"/>
              <a:t>Final grant: determined following examination of financial statements and eligibility of activities implemented and declared expenses. Declared unit costs/expenses identified as ineligible will be deducted from the total amount declared</a:t>
            </a:r>
          </a:p>
          <a:p>
            <a:pPr marL="177800" lvl="1" indent="0">
              <a:buNone/>
            </a:pPr>
            <a:endParaRPr lang="en-GB" sz="1500" dirty="0" smtClean="0"/>
          </a:p>
          <a:p>
            <a:pPr marL="177800" lvl="1" indent="0" algn="just">
              <a:buNone/>
            </a:pPr>
            <a:r>
              <a:rPr lang="en-GB" sz="1500" dirty="0" smtClean="0"/>
              <a:t>Balance = final grant – pre-financings – penalties</a:t>
            </a:r>
          </a:p>
          <a:p>
            <a:pPr marL="177800" lvl="1" indent="0" algn="just">
              <a:buNone/>
            </a:pPr>
            <a:endParaRPr lang="en-GB" sz="1500" dirty="0" smtClean="0"/>
          </a:p>
          <a:p>
            <a:pPr marL="177800" lvl="1" indent="0" algn="just">
              <a:buNone/>
            </a:pPr>
            <a:endParaRPr lang="en-GB" sz="1500" dirty="0" smtClean="0"/>
          </a:p>
          <a:p>
            <a:pPr marL="177800" lvl="1" indent="0" algn="just">
              <a:buNone/>
            </a:pPr>
            <a:r>
              <a:rPr lang="en-GB" sz="1500" dirty="0" smtClean="0"/>
              <a:t>Penalties </a:t>
            </a:r>
            <a:r>
              <a:rPr lang="en-GB" sz="1500" dirty="0"/>
              <a:t>related to the implementation of </a:t>
            </a:r>
            <a:r>
              <a:rPr lang="en-GB" sz="1500" dirty="0" smtClean="0"/>
              <a:t>the action         described in the contractual workshop</a:t>
            </a:r>
            <a:endParaRPr lang="en-GB" sz="1500" dirty="0"/>
          </a:p>
          <a:p>
            <a:pPr lvl="1" algn="just"/>
            <a:endParaRPr lang="en-GB" sz="1500" dirty="0" smtClean="0"/>
          </a:p>
          <a:p>
            <a:pPr lvl="1" algn="just"/>
            <a:endParaRPr lang="en-GB" sz="1600" dirty="0"/>
          </a:p>
        </p:txBody>
      </p:sp>
      <p:sp>
        <p:nvSpPr>
          <p:cNvPr id="4" name="Right Arrow 3"/>
          <p:cNvSpPr/>
          <p:nvPr/>
        </p:nvSpPr>
        <p:spPr bwMode="auto">
          <a:xfrm>
            <a:off x="6732240" y="5172017"/>
            <a:ext cx="453492" cy="231248"/>
          </a:xfrm>
          <a:prstGeom prst="rightArrow">
            <a:avLst/>
          </a:prstGeom>
          <a:solidFill>
            <a:schemeClr val="tx1"/>
          </a:solidFill>
          <a:ln>
            <a:noFill/>
          </a:ln>
          <a:effectLst/>
          <a:ex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GB" sz="1200" b="0" i="0" u="none" strike="noStrike" cap="none" normalizeH="0" baseline="0" smtClean="0">
              <a:ln>
                <a:noFill/>
              </a:ln>
              <a:solidFill>
                <a:srgbClr val="0F5494"/>
              </a:solidFill>
              <a:effectLst/>
              <a:latin typeface="Verdana" pitchFamily="34" charset="0"/>
            </a:endParaRPr>
          </a:p>
        </p:txBody>
      </p:sp>
      <p:sp>
        <p:nvSpPr>
          <p:cNvPr id="5" name="Slide Number Placeholder 4"/>
          <p:cNvSpPr>
            <a:spLocks noGrp="1"/>
          </p:cNvSpPr>
          <p:nvPr>
            <p:ph type="sldNum" sz="quarter" idx="12"/>
          </p:nvPr>
        </p:nvSpPr>
        <p:spPr/>
        <p:txBody>
          <a:bodyPr/>
          <a:lstStyle/>
          <a:p>
            <a:fld id="{14F0E55B-1EBF-4C63-9883-404455EB20A7}" type="slidenum">
              <a:rPr lang="en-GB" altLang="en-US" smtClean="0"/>
              <a:pPr/>
              <a:t>52</a:t>
            </a:fld>
            <a:endParaRPr lang="en-GB" altLang="en-US"/>
          </a:p>
        </p:txBody>
      </p:sp>
    </p:spTree>
    <p:extLst>
      <p:ext uri="{BB962C8B-B14F-4D97-AF65-F5344CB8AC3E}">
        <p14:creationId xmlns:p14="http://schemas.microsoft.com/office/powerpoint/2010/main" val="109083168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body" idx="1"/>
          </p:nvPr>
        </p:nvSpPr>
        <p:spPr>
          <a:xfrm>
            <a:off x="457200" y="1628800"/>
            <a:ext cx="8229600" cy="4608511"/>
          </a:xfrm>
        </p:spPr>
        <p:txBody>
          <a:bodyPr/>
          <a:lstStyle/>
          <a:p>
            <a:pPr lvl="0"/>
            <a:endParaRPr lang="en-GB" sz="2300" dirty="0"/>
          </a:p>
          <a:p>
            <a:pPr marL="457200" lvl="1" indent="0">
              <a:buNone/>
            </a:pPr>
            <a:r>
              <a:rPr lang="en-GB" sz="2500" b="1" dirty="0" smtClean="0"/>
              <a:t>         </a:t>
            </a:r>
            <a:endParaRPr lang="en-GB" sz="2300" dirty="0"/>
          </a:p>
        </p:txBody>
      </p:sp>
      <p:sp>
        <p:nvSpPr>
          <p:cNvPr id="2" name="Slide Number Placeholder 1"/>
          <p:cNvSpPr>
            <a:spLocks noGrp="1"/>
          </p:cNvSpPr>
          <p:nvPr>
            <p:ph type="sldNum" sz="quarter" idx="12"/>
          </p:nvPr>
        </p:nvSpPr>
        <p:spPr/>
        <p:txBody>
          <a:bodyPr/>
          <a:lstStyle/>
          <a:p>
            <a:fld id="{14F0E55B-1EBF-4C63-9883-404455EB20A7}" type="slidenum">
              <a:rPr lang="en-GB" altLang="en-US" smtClean="0"/>
              <a:pPr/>
              <a:t>53</a:t>
            </a:fld>
            <a:endParaRPr lang="en-GB" altLang="en-US"/>
          </a:p>
        </p:txBody>
      </p:sp>
      <p:graphicFrame>
        <p:nvGraphicFramePr>
          <p:cNvPr id="3" name="Table 2"/>
          <p:cNvGraphicFramePr>
            <a:graphicFrameLocks noGrp="1"/>
          </p:cNvGraphicFramePr>
          <p:nvPr>
            <p:extLst>
              <p:ext uri="{D42A27DB-BD31-4B8C-83A1-F6EECF244321}">
                <p14:modId xmlns:p14="http://schemas.microsoft.com/office/powerpoint/2010/main" val="3426324386"/>
              </p:ext>
            </p:extLst>
          </p:nvPr>
        </p:nvGraphicFramePr>
        <p:xfrm>
          <a:off x="899592" y="1772816"/>
          <a:ext cx="7344816" cy="4723246"/>
        </p:xfrm>
        <a:graphic>
          <a:graphicData uri="http://schemas.openxmlformats.org/drawingml/2006/table">
            <a:tbl>
              <a:tblPr firstRow="1" firstCol="1" bandRow="1">
                <a:tableStyleId>{5C22544A-7EE6-4342-B048-85BDC9FD1C3A}</a:tableStyleId>
              </a:tblPr>
              <a:tblGrid>
                <a:gridCol w="2642770"/>
                <a:gridCol w="1173654"/>
                <a:gridCol w="948561"/>
                <a:gridCol w="1348592"/>
                <a:gridCol w="1231239"/>
              </a:tblGrid>
              <a:tr h="404223">
                <a:tc>
                  <a:txBody>
                    <a:bodyPr/>
                    <a:lstStyle/>
                    <a:p>
                      <a:pPr>
                        <a:lnSpc>
                          <a:spcPct val="115000"/>
                        </a:lnSpc>
                        <a:spcAft>
                          <a:spcPts val="1000"/>
                        </a:spcAft>
                      </a:pPr>
                      <a:r>
                        <a:rPr lang="en-GB" sz="1100" b="1" dirty="0">
                          <a:solidFill>
                            <a:schemeClr val="tx1"/>
                          </a:solidFill>
                          <a:effectLst/>
                        </a:rPr>
                        <a:t> All costs eligible</a:t>
                      </a:r>
                    </a:p>
                    <a:p>
                      <a:pPr>
                        <a:lnSpc>
                          <a:spcPct val="115000"/>
                        </a:lnSpc>
                        <a:spcAft>
                          <a:spcPts val="1000"/>
                        </a:spcAft>
                      </a:pPr>
                      <a:r>
                        <a:rPr lang="en-GB" sz="1100" b="1" dirty="0">
                          <a:solidFill>
                            <a:schemeClr val="tx1"/>
                          </a:solidFill>
                          <a:effectLst/>
                        </a:rPr>
                        <a:t>no penalties</a:t>
                      </a:r>
                      <a:endParaRPr lang="en-GB" sz="1100" b="1" dirty="0">
                        <a:solidFill>
                          <a:schemeClr val="tx1"/>
                        </a:solidFill>
                        <a:effectLst/>
                        <a:latin typeface="Calibri"/>
                        <a:ea typeface="Calibri"/>
                        <a:cs typeface="Times New Roman"/>
                      </a:endParaRPr>
                    </a:p>
                  </a:txBody>
                  <a:tcPr marL="33204" marR="33204" marT="6385" marB="0" anchor="ctr">
                    <a:lnL w="38100" cap="flat" cmpd="sng" algn="ctr">
                      <a:solidFill>
                        <a:schemeClr val="tx1"/>
                      </a:solidFill>
                      <a:prstDash val="solid"/>
                      <a:round/>
                      <a:headEnd type="none" w="med" len="med"/>
                      <a:tailEnd type="none" w="med" len="med"/>
                    </a:lnL>
                    <a:lnT w="38100" cap="flat" cmpd="sng" algn="ctr">
                      <a:solidFill>
                        <a:schemeClr val="tx1"/>
                      </a:solidFill>
                      <a:prstDash val="solid"/>
                      <a:round/>
                      <a:headEnd type="none" w="med" len="med"/>
                      <a:tailEnd type="none" w="med" len="med"/>
                    </a:lnT>
                  </a:tcPr>
                </a:tc>
                <a:tc>
                  <a:txBody>
                    <a:bodyPr/>
                    <a:lstStyle/>
                    <a:p>
                      <a:pPr>
                        <a:lnSpc>
                          <a:spcPct val="115000"/>
                        </a:lnSpc>
                      </a:pPr>
                      <a:endParaRPr lang="en-GB" sz="1100" b="1">
                        <a:solidFill>
                          <a:schemeClr val="tx1"/>
                        </a:solidFill>
                        <a:effectLst/>
                        <a:latin typeface="Calibri"/>
                      </a:endParaRPr>
                    </a:p>
                  </a:txBody>
                  <a:tcPr marL="33204" marR="33204" marT="6385" marB="0" anchor="ctr">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tcPr>
                </a:tc>
                <a:tc gridSpan="3">
                  <a:txBody>
                    <a:bodyPr/>
                    <a:lstStyle/>
                    <a:p>
                      <a:pPr algn="ctr">
                        <a:lnSpc>
                          <a:spcPct val="115000"/>
                        </a:lnSpc>
                        <a:spcAft>
                          <a:spcPts val="1000"/>
                        </a:spcAft>
                      </a:pPr>
                      <a:r>
                        <a:rPr lang="en-GB" sz="1100" b="1" dirty="0">
                          <a:solidFill>
                            <a:schemeClr val="tx1"/>
                          </a:solidFill>
                          <a:effectLst/>
                        </a:rPr>
                        <a:t>Total declared expenditure</a:t>
                      </a:r>
                      <a:endParaRPr lang="en-GB" sz="1100" b="1" dirty="0">
                        <a:solidFill>
                          <a:schemeClr val="tx1"/>
                        </a:solidFill>
                        <a:effectLst/>
                        <a:latin typeface="Calibri"/>
                        <a:ea typeface="Calibri"/>
                        <a:cs typeface="Times New Roman"/>
                      </a:endParaRPr>
                    </a:p>
                  </a:txBody>
                  <a:tcPr marL="33204" marR="33204" marT="6385"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tcPr>
                </a:tc>
                <a:tc hMerge="1">
                  <a:txBody>
                    <a:bodyPr/>
                    <a:lstStyle/>
                    <a:p>
                      <a:endParaRPr lang="en-GB"/>
                    </a:p>
                  </a:txBody>
                  <a:tcPr/>
                </a:tc>
                <a:tc hMerge="1">
                  <a:txBody>
                    <a:bodyPr/>
                    <a:lstStyle/>
                    <a:p>
                      <a:endParaRPr lang="en-GB"/>
                    </a:p>
                  </a:txBody>
                  <a:tcPr/>
                </a:tc>
              </a:tr>
              <a:tr h="692250">
                <a:tc>
                  <a:txBody>
                    <a:bodyPr/>
                    <a:lstStyle/>
                    <a:p>
                      <a:pPr>
                        <a:lnSpc>
                          <a:spcPct val="115000"/>
                        </a:lnSpc>
                        <a:spcAft>
                          <a:spcPts val="1000"/>
                        </a:spcAft>
                      </a:pPr>
                      <a:r>
                        <a:rPr lang="en-GB" sz="1100" b="1" dirty="0">
                          <a:solidFill>
                            <a:schemeClr val="tx1"/>
                          </a:solidFill>
                          <a:effectLst/>
                        </a:rPr>
                        <a:t> </a:t>
                      </a:r>
                      <a:endParaRPr lang="en-GB" sz="1100" b="1" dirty="0">
                        <a:solidFill>
                          <a:schemeClr val="tx1"/>
                        </a:solidFill>
                        <a:effectLst/>
                        <a:latin typeface="Calibri"/>
                        <a:ea typeface="Calibri"/>
                        <a:cs typeface="Times New Roman"/>
                      </a:endParaRPr>
                    </a:p>
                  </a:txBody>
                  <a:tcPr marL="33204" marR="33204" marT="6385" marB="0" anchor="ctr">
                    <a:lnL w="38100" cap="flat" cmpd="sng" algn="ctr">
                      <a:solidFill>
                        <a:schemeClr val="tx1"/>
                      </a:solidFill>
                      <a:prstDash val="solid"/>
                      <a:round/>
                      <a:headEnd type="none" w="med" len="med"/>
                      <a:tailEnd type="none" w="med" len="med"/>
                    </a:lnL>
                  </a:tcPr>
                </a:tc>
                <a:tc>
                  <a:txBody>
                    <a:bodyPr/>
                    <a:lstStyle/>
                    <a:p>
                      <a:pPr>
                        <a:lnSpc>
                          <a:spcPct val="115000"/>
                        </a:lnSpc>
                        <a:spcAft>
                          <a:spcPts val="1000"/>
                        </a:spcAft>
                      </a:pPr>
                      <a:r>
                        <a:rPr lang="en-GB" sz="1100" b="1" dirty="0">
                          <a:solidFill>
                            <a:srgbClr val="C00000"/>
                          </a:solidFill>
                          <a:effectLst/>
                        </a:rPr>
                        <a:t>Grant </a:t>
                      </a:r>
                      <a:r>
                        <a:rPr lang="en-GB" sz="1100" b="1" dirty="0" smtClean="0">
                          <a:solidFill>
                            <a:srgbClr val="C00000"/>
                          </a:solidFill>
                          <a:effectLst/>
                        </a:rPr>
                        <a:t>awarded</a:t>
                      </a:r>
                      <a:endParaRPr lang="en-GB" sz="1100" b="1" dirty="0">
                        <a:solidFill>
                          <a:srgbClr val="C00000"/>
                        </a:solidFill>
                        <a:effectLst/>
                      </a:endParaRPr>
                    </a:p>
                  </a:txBody>
                  <a:tcPr marL="33204" marR="33204" marT="6385" marB="0" anchor="ctr">
                    <a:lnR w="38100" cap="flat" cmpd="sng" algn="ctr">
                      <a:solidFill>
                        <a:schemeClr val="tx1"/>
                      </a:solidFill>
                      <a:prstDash val="solid"/>
                      <a:round/>
                      <a:headEnd type="none" w="med" len="med"/>
                      <a:tailEnd type="none" w="med" len="med"/>
                    </a:lnR>
                  </a:tcPr>
                </a:tc>
                <a:tc>
                  <a:txBody>
                    <a:bodyPr/>
                    <a:lstStyle/>
                    <a:p>
                      <a:pPr>
                        <a:lnSpc>
                          <a:spcPct val="115000"/>
                        </a:lnSpc>
                        <a:spcAft>
                          <a:spcPts val="1000"/>
                        </a:spcAft>
                      </a:pPr>
                      <a:r>
                        <a:rPr lang="en-GB" sz="1100" b="1" dirty="0">
                          <a:solidFill>
                            <a:schemeClr val="tx1"/>
                          </a:solidFill>
                          <a:effectLst/>
                        </a:rPr>
                        <a:t>= </a:t>
                      </a:r>
                      <a:r>
                        <a:rPr lang="en-GB" sz="1100" b="1" dirty="0" smtClean="0">
                          <a:solidFill>
                            <a:schemeClr val="tx1"/>
                          </a:solidFill>
                          <a:effectLst/>
                        </a:rPr>
                        <a:t>grant </a:t>
                      </a:r>
                      <a:r>
                        <a:rPr lang="en-GB" sz="1100" b="1" dirty="0">
                          <a:solidFill>
                            <a:schemeClr val="tx1"/>
                          </a:solidFill>
                          <a:effectLst/>
                        </a:rPr>
                        <a:t>awarded</a:t>
                      </a:r>
                      <a:endParaRPr lang="en-GB" sz="1100" b="1" dirty="0">
                        <a:solidFill>
                          <a:schemeClr val="tx1"/>
                        </a:solidFill>
                        <a:effectLst/>
                        <a:latin typeface="Calibri"/>
                        <a:ea typeface="Calibri"/>
                        <a:cs typeface="Times New Roman"/>
                      </a:endParaRPr>
                    </a:p>
                  </a:txBody>
                  <a:tcPr marL="33204" marR="33204" marT="6385" marB="0" anchor="ctr">
                    <a:lnL w="38100" cap="flat" cmpd="sng" algn="ctr">
                      <a:solidFill>
                        <a:schemeClr val="tx1"/>
                      </a:solidFill>
                      <a:prstDash val="solid"/>
                      <a:round/>
                      <a:headEnd type="none" w="med" len="med"/>
                      <a:tailEnd type="none" w="med" len="med"/>
                    </a:lnL>
                  </a:tcPr>
                </a:tc>
                <a:tc>
                  <a:txBody>
                    <a:bodyPr/>
                    <a:lstStyle/>
                    <a:p>
                      <a:pPr>
                        <a:lnSpc>
                          <a:spcPct val="115000"/>
                        </a:lnSpc>
                        <a:spcAft>
                          <a:spcPts val="1000"/>
                        </a:spcAft>
                      </a:pPr>
                      <a:r>
                        <a:rPr lang="en-GB" sz="1100" b="1" dirty="0">
                          <a:solidFill>
                            <a:schemeClr val="tx1"/>
                          </a:solidFill>
                          <a:effectLst/>
                        </a:rPr>
                        <a:t>&lt; </a:t>
                      </a:r>
                      <a:r>
                        <a:rPr lang="en-GB" sz="1100" b="1" dirty="0" smtClean="0">
                          <a:solidFill>
                            <a:schemeClr val="tx1"/>
                          </a:solidFill>
                          <a:effectLst/>
                        </a:rPr>
                        <a:t>total grant </a:t>
                      </a:r>
                      <a:r>
                        <a:rPr lang="en-GB" sz="1100" b="1" dirty="0">
                          <a:solidFill>
                            <a:schemeClr val="tx1"/>
                          </a:solidFill>
                          <a:effectLst/>
                        </a:rPr>
                        <a:t>awarded UNDERSPENT</a:t>
                      </a:r>
                      <a:endParaRPr lang="en-GB" sz="1100" b="1" dirty="0">
                        <a:solidFill>
                          <a:schemeClr val="tx1"/>
                        </a:solidFill>
                        <a:effectLst/>
                        <a:latin typeface="Calibri"/>
                        <a:ea typeface="Calibri"/>
                        <a:cs typeface="Times New Roman"/>
                      </a:endParaRPr>
                    </a:p>
                  </a:txBody>
                  <a:tcPr marL="33204" marR="33204" marT="6385" marB="0" anchor="ctr"/>
                </a:tc>
                <a:tc>
                  <a:txBody>
                    <a:bodyPr/>
                    <a:lstStyle/>
                    <a:p>
                      <a:pPr>
                        <a:lnSpc>
                          <a:spcPct val="115000"/>
                        </a:lnSpc>
                        <a:spcAft>
                          <a:spcPts val="1000"/>
                        </a:spcAft>
                      </a:pPr>
                      <a:r>
                        <a:rPr lang="en-GB" sz="1100" b="1" dirty="0">
                          <a:solidFill>
                            <a:schemeClr val="tx1"/>
                          </a:solidFill>
                          <a:effectLst/>
                        </a:rPr>
                        <a:t>&gt; total grant awarded OVERSPENT</a:t>
                      </a:r>
                      <a:endParaRPr lang="en-GB" sz="1100" b="1" dirty="0">
                        <a:solidFill>
                          <a:schemeClr val="tx1"/>
                        </a:solidFill>
                        <a:effectLst/>
                        <a:latin typeface="Calibri"/>
                        <a:ea typeface="Calibri"/>
                        <a:cs typeface="Times New Roman"/>
                      </a:endParaRPr>
                    </a:p>
                  </a:txBody>
                  <a:tcPr marL="33204" marR="33204" marT="6385" marB="0" anchor="ctr">
                    <a:lnR w="38100" cap="flat" cmpd="sng" algn="ctr">
                      <a:solidFill>
                        <a:schemeClr val="tx1"/>
                      </a:solidFill>
                      <a:prstDash val="solid"/>
                      <a:round/>
                      <a:headEnd type="none" w="med" len="med"/>
                      <a:tailEnd type="none" w="med" len="med"/>
                    </a:lnR>
                  </a:tcPr>
                </a:tc>
              </a:tr>
              <a:tr h="402827">
                <a:tc>
                  <a:txBody>
                    <a:bodyPr/>
                    <a:lstStyle/>
                    <a:p>
                      <a:pPr>
                        <a:lnSpc>
                          <a:spcPct val="115000"/>
                        </a:lnSpc>
                        <a:spcAft>
                          <a:spcPts val="1000"/>
                        </a:spcAft>
                      </a:pPr>
                      <a:r>
                        <a:rPr lang="en-GB" sz="1100" b="1">
                          <a:solidFill>
                            <a:schemeClr val="tx1"/>
                          </a:solidFill>
                          <a:effectLst/>
                        </a:rPr>
                        <a:t>I      STAFF COSTS</a:t>
                      </a:r>
                      <a:endParaRPr lang="en-GB" sz="1100" b="1">
                        <a:solidFill>
                          <a:schemeClr val="tx1"/>
                        </a:solidFill>
                        <a:effectLst/>
                        <a:latin typeface="Calibri"/>
                        <a:ea typeface="Calibri"/>
                        <a:cs typeface="Times New Roman"/>
                      </a:endParaRPr>
                    </a:p>
                  </a:txBody>
                  <a:tcPr marL="33204" marR="33204" marT="6385" marB="0" anchor="ctr">
                    <a:lnL w="38100" cap="flat" cmpd="sng" algn="ctr">
                      <a:solidFill>
                        <a:schemeClr val="tx1"/>
                      </a:solidFill>
                      <a:prstDash val="solid"/>
                      <a:round/>
                      <a:headEnd type="none" w="med" len="med"/>
                      <a:tailEnd type="none" w="med" len="med"/>
                    </a:lnL>
                  </a:tcPr>
                </a:tc>
                <a:tc>
                  <a:txBody>
                    <a:bodyPr/>
                    <a:lstStyle/>
                    <a:p>
                      <a:pPr algn="ctr">
                        <a:lnSpc>
                          <a:spcPct val="115000"/>
                        </a:lnSpc>
                        <a:spcAft>
                          <a:spcPts val="1000"/>
                        </a:spcAft>
                      </a:pPr>
                      <a:r>
                        <a:rPr lang="en-GB" sz="1200" b="1" dirty="0">
                          <a:solidFill>
                            <a:srgbClr val="C00000"/>
                          </a:solidFill>
                          <a:effectLst/>
                        </a:rPr>
                        <a:t>340.000</a:t>
                      </a:r>
                      <a:endParaRPr lang="en-GB" sz="1200" b="1" dirty="0">
                        <a:solidFill>
                          <a:srgbClr val="C00000"/>
                        </a:solidFill>
                        <a:effectLst/>
                        <a:latin typeface="Calibri"/>
                        <a:ea typeface="Calibri"/>
                        <a:cs typeface="Times New Roman"/>
                      </a:endParaRPr>
                    </a:p>
                  </a:txBody>
                  <a:tcPr marL="33204" marR="33204" marT="6385" marB="0" anchor="ctr">
                    <a:lnR w="38100" cap="flat" cmpd="sng" algn="ctr">
                      <a:solidFill>
                        <a:schemeClr val="tx1"/>
                      </a:solidFill>
                      <a:prstDash val="solid"/>
                      <a:round/>
                      <a:headEnd type="none" w="med" len="med"/>
                      <a:tailEnd type="none" w="med" len="med"/>
                    </a:lnR>
                  </a:tcPr>
                </a:tc>
                <a:tc>
                  <a:txBody>
                    <a:bodyPr/>
                    <a:lstStyle/>
                    <a:p>
                      <a:pPr algn="ctr">
                        <a:lnSpc>
                          <a:spcPct val="115000"/>
                        </a:lnSpc>
                        <a:spcAft>
                          <a:spcPts val="1000"/>
                        </a:spcAft>
                      </a:pPr>
                      <a:r>
                        <a:rPr lang="en-GB" sz="1200" b="1" dirty="0">
                          <a:solidFill>
                            <a:schemeClr val="tx1"/>
                          </a:solidFill>
                          <a:effectLst/>
                        </a:rPr>
                        <a:t>340.000</a:t>
                      </a:r>
                      <a:endParaRPr lang="en-GB" sz="1200" b="1" dirty="0">
                        <a:solidFill>
                          <a:schemeClr val="tx1"/>
                        </a:solidFill>
                        <a:effectLst/>
                        <a:latin typeface="Calibri"/>
                        <a:ea typeface="Calibri"/>
                        <a:cs typeface="Times New Roman"/>
                      </a:endParaRPr>
                    </a:p>
                  </a:txBody>
                  <a:tcPr marL="33204" marR="33204" marT="6385" marB="0" anchor="ctr">
                    <a:lnL w="38100" cap="flat" cmpd="sng" algn="ctr">
                      <a:solidFill>
                        <a:schemeClr val="tx1"/>
                      </a:solidFill>
                      <a:prstDash val="solid"/>
                      <a:round/>
                      <a:headEnd type="none" w="med" len="med"/>
                      <a:tailEnd type="none" w="med" len="med"/>
                    </a:lnL>
                  </a:tcPr>
                </a:tc>
                <a:tc>
                  <a:txBody>
                    <a:bodyPr/>
                    <a:lstStyle/>
                    <a:p>
                      <a:pPr algn="ctr">
                        <a:lnSpc>
                          <a:spcPct val="115000"/>
                        </a:lnSpc>
                        <a:spcAft>
                          <a:spcPts val="1000"/>
                        </a:spcAft>
                      </a:pPr>
                      <a:r>
                        <a:rPr lang="en-GB" sz="1200" b="1" dirty="0">
                          <a:solidFill>
                            <a:schemeClr val="tx1"/>
                          </a:solidFill>
                          <a:effectLst/>
                        </a:rPr>
                        <a:t>290.000</a:t>
                      </a:r>
                      <a:endParaRPr lang="en-GB" sz="1200" b="1" dirty="0">
                        <a:solidFill>
                          <a:schemeClr val="tx1"/>
                        </a:solidFill>
                        <a:effectLst/>
                        <a:latin typeface="Calibri"/>
                        <a:ea typeface="Calibri"/>
                        <a:cs typeface="Times New Roman"/>
                      </a:endParaRPr>
                    </a:p>
                  </a:txBody>
                  <a:tcPr marL="33204" marR="33204" marT="6385" marB="0" anchor="ctr"/>
                </a:tc>
                <a:tc>
                  <a:txBody>
                    <a:bodyPr/>
                    <a:lstStyle/>
                    <a:p>
                      <a:pPr algn="ctr">
                        <a:lnSpc>
                          <a:spcPct val="115000"/>
                        </a:lnSpc>
                        <a:spcAft>
                          <a:spcPts val="1000"/>
                        </a:spcAft>
                      </a:pPr>
                      <a:r>
                        <a:rPr lang="en-GB" sz="1200" b="1" dirty="0" smtClean="0">
                          <a:solidFill>
                            <a:schemeClr val="tx1"/>
                          </a:solidFill>
                          <a:effectLst/>
                        </a:rPr>
                        <a:t>330.000</a:t>
                      </a:r>
                      <a:endParaRPr lang="en-GB" sz="1200" b="1" dirty="0">
                        <a:solidFill>
                          <a:schemeClr val="tx1"/>
                        </a:solidFill>
                        <a:effectLst/>
                        <a:latin typeface="Calibri"/>
                        <a:ea typeface="Calibri"/>
                        <a:cs typeface="Times New Roman"/>
                      </a:endParaRPr>
                    </a:p>
                  </a:txBody>
                  <a:tcPr marL="33204" marR="33204" marT="6385" marB="0" anchor="ctr">
                    <a:lnR w="38100" cap="flat" cmpd="sng" algn="ctr">
                      <a:solidFill>
                        <a:schemeClr val="tx1"/>
                      </a:solidFill>
                      <a:prstDash val="solid"/>
                      <a:round/>
                      <a:headEnd type="none" w="med" len="med"/>
                      <a:tailEnd type="none" w="med" len="med"/>
                    </a:lnR>
                  </a:tcPr>
                </a:tc>
              </a:tr>
              <a:tr h="402827">
                <a:tc>
                  <a:txBody>
                    <a:bodyPr/>
                    <a:lstStyle/>
                    <a:p>
                      <a:pPr>
                        <a:lnSpc>
                          <a:spcPct val="115000"/>
                        </a:lnSpc>
                        <a:spcAft>
                          <a:spcPts val="1000"/>
                        </a:spcAft>
                      </a:pPr>
                      <a:r>
                        <a:rPr lang="en-GB" sz="1100" b="1">
                          <a:solidFill>
                            <a:schemeClr val="tx1"/>
                          </a:solidFill>
                          <a:effectLst/>
                        </a:rPr>
                        <a:t>II    TRAVEL COSTS</a:t>
                      </a:r>
                      <a:endParaRPr lang="en-GB" sz="1100" b="1">
                        <a:solidFill>
                          <a:schemeClr val="tx1"/>
                        </a:solidFill>
                        <a:effectLst/>
                        <a:latin typeface="Calibri"/>
                        <a:ea typeface="Calibri"/>
                        <a:cs typeface="Times New Roman"/>
                      </a:endParaRPr>
                    </a:p>
                  </a:txBody>
                  <a:tcPr marL="33204" marR="33204" marT="6385" marB="0" anchor="ctr">
                    <a:lnL w="38100" cap="flat" cmpd="sng" algn="ctr">
                      <a:solidFill>
                        <a:schemeClr val="tx1"/>
                      </a:solidFill>
                      <a:prstDash val="solid"/>
                      <a:round/>
                      <a:headEnd type="none" w="med" len="med"/>
                      <a:tailEnd type="none" w="med" len="med"/>
                    </a:lnL>
                  </a:tcPr>
                </a:tc>
                <a:tc>
                  <a:txBody>
                    <a:bodyPr/>
                    <a:lstStyle/>
                    <a:p>
                      <a:pPr algn="ctr">
                        <a:lnSpc>
                          <a:spcPct val="115000"/>
                        </a:lnSpc>
                        <a:spcAft>
                          <a:spcPts val="1000"/>
                        </a:spcAft>
                      </a:pPr>
                      <a:r>
                        <a:rPr lang="en-GB" sz="1200" b="1" dirty="0">
                          <a:solidFill>
                            <a:srgbClr val="C00000"/>
                          </a:solidFill>
                          <a:effectLst/>
                        </a:rPr>
                        <a:t>150.000</a:t>
                      </a:r>
                      <a:endParaRPr lang="en-GB" sz="1200" b="1" dirty="0">
                        <a:solidFill>
                          <a:srgbClr val="C00000"/>
                        </a:solidFill>
                        <a:effectLst/>
                        <a:latin typeface="Calibri"/>
                        <a:ea typeface="Calibri"/>
                        <a:cs typeface="Times New Roman"/>
                      </a:endParaRPr>
                    </a:p>
                  </a:txBody>
                  <a:tcPr marL="33204" marR="33204" marT="6385" marB="0" anchor="ctr">
                    <a:lnR w="38100" cap="flat" cmpd="sng" algn="ctr">
                      <a:solidFill>
                        <a:schemeClr val="tx1"/>
                      </a:solidFill>
                      <a:prstDash val="solid"/>
                      <a:round/>
                      <a:headEnd type="none" w="med" len="med"/>
                      <a:tailEnd type="none" w="med" len="med"/>
                    </a:lnR>
                  </a:tcPr>
                </a:tc>
                <a:tc>
                  <a:txBody>
                    <a:bodyPr/>
                    <a:lstStyle/>
                    <a:p>
                      <a:pPr algn="ctr">
                        <a:lnSpc>
                          <a:spcPct val="115000"/>
                        </a:lnSpc>
                        <a:spcAft>
                          <a:spcPts val="1000"/>
                        </a:spcAft>
                      </a:pPr>
                      <a:r>
                        <a:rPr lang="en-GB" sz="1200" b="1" dirty="0">
                          <a:solidFill>
                            <a:schemeClr val="tx1"/>
                          </a:solidFill>
                          <a:effectLst/>
                        </a:rPr>
                        <a:t>150.000</a:t>
                      </a:r>
                      <a:endParaRPr lang="en-GB" sz="1200" b="1" dirty="0">
                        <a:solidFill>
                          <a:schemeClr val="tx1"/>
                        </a:solidFill>
                        <a:effectLst/>
                        <a:latin typeface="Calibri"/>
                        <a:ea typeface="Calibri"/>
                        <a:cs typeface="Times New Roman"/>
                      </a:endParaRPr>
                    </a:p>
                  </a:txBody>
                  <a:tcPr marL="33204" marR="33204" marT="6385" marB="0" anchor="ctr">
                    <a:lnL w="38100" cap="flat" cmpd="sng" algn="ctr">
                      <a:solidFill>
                        <a:schemeClr val="tx1"/>
                      </a:solidFill>
                      <a:prstDash val="solid"/>
                      <a:round/>
                      <a:headEnd type="none" w="med" len="med"/>
                      <a:tailEnd type="none" w="med" len="med"/>
                    </a:lnL>
                  </a:tcPr>
                </a:tc>
                <a:tc>
                  <a:txBody>
                    <a:bodyPr/>
                    <a:lstStyle/>
                    <a:p>
                      <a:pPr algn="ctr">
                        <a:lnSpc>
                          <a:spcPct val="115000"/>
                        </a:lnSpc>
                        <a:spcAft>
                          <a:spcPts val="1000"/>
                        </a:spcAft>
                      </a:pPr>
                      <a:r>
                        <a:rPr lang="en-GB" sz="1200" b="1" dirty="0" smtClean="0">
                          <a:solidFill>
                            <a:schemeClr val="tx1"/>
                          </a:solidFill>
                          <a:effectLst/>
                        </a:rPr>
                        <a:t>165.000</a:t>
                      </a:r>
                      <a:endParaRPr lang="en-GB" sz="1200" b="1" dirty="0">
                        <a:solidFill>
                          <a:schemeClr val="tx1"/>
                        </a:solidFill>
                        <a:effectLst/>
                        <a:latin typeface="Calibri"/>
                        <a:ea typeface="Calibri"/>
                        <a:cs typeface="Times New Roman"/>
                      </a:endParaRPr>
                    </a:p>
                  </a:txBody>
                  <a:tcPr marL="33204" marR="33204" marT="6385" marB="0" anchor="ctr"/>
                </a:tc>
                <a:tc>
                  <a:txBody>
                    <a:bodyPr/>
                    <a:lstStyle/>
                    <a:p>
                      <a:pPr algn="ctr">
                        <a:lnSpc>
                          <a:spcPct val="115000"/>
                        </a:lnSpc>
                        <a:spcAft>
                          <a:spcPts val="1000"/>
                        </a:spcAft>
                      </a:pPr>
                      <a:r>
                        <a:rPr lang="en-GB" sz="1200" b="1" dirty="0">
                          <a:solidFill>
                            <a:schemeClr val="tx1"/>
                          </a:solidFill>
                          <a:effectLst/>
                        </a:rPr>
                        <a:t>150.000</a:t>
                      </a:r>
                      <a:endParaRPr lang="en-GB" sz="1200" b="1" dirty="0">
                        <a:solidFill>
                          <a:schemeClr val="tx1"/>
                        </a:solidFill>
                        <a:effectLst/>
                        <a:latin typeface="Calibri"/>
                        <a:ea typeface="Calibri"/>
                        <a:cs typeface="Times New Roman"/>
                      </a:endParaRPr>
                    </a:p>
                  </a:txBody>
                  <a:tcPr marL="33204" marR="33204" marT="6385" marB="0" anchor="ctr">
                    <a:lnR w="38100" cap="flat" cmpd="sng" algn="ctr">
                      <a:solidFill>
                        <a:schemeClr val="tx1"/>
                      </a:solidFill>
                      <a:prstDash val="solid"/>
                      <a:round/>
                      <a:headEnd type="none" w="med" len="med"/>
                      <a:tailEnd type="none" w="med" len="med"/>
                    </a:lnR>
                  </a:tcPr>
                </a:tc>
              </a:tr>
              <a:tr h="402827">
                <a:tc>
                  <a:txBody>
                    <a:bodyPr/>
                    <a:lstStyle/>
                    <a:p>
                      <a:pPr>
                        <a:lnSpc>
                          <a:spcPct val="115000"/>
                        </a:lnSpc>
                        <a:spcAft>
                          <a:spcPts val="1000"/>
                        </a:spcAft>
                      </a:pPr>
                      <a:r>
                        <a:rPr lang="en-GB" sz="1100" b="1" dirty="0">
                          <a:solidFill>
                            <a:schemeClr val="tx1"/>
                          </a:solidFill>
                          <a:effectLst/>
                        </a:rPr>
                        <a:t>III   COSTS OF STAY</a:t>
                      </a:r>
                      <a:endParaRPr lang="en-GB" sz="1100" b="1" dirty="0">
                        <a:solidFill>
                          <a:schemeClr val="tx1"/>
                        </a:solidFill>
                        <a:effectLst/>
                        <a:latin typeface="Calibri"/>
                        <a:ea typeface="Calibri"/>
                        <a:cs typeface="Times New Roman"/>
                      </a:endParaRPr>
                    </a:p>
                  </a:txBody>
                  <a:tcPr marL="33204" marR="33204" marT="6385" marB="0" anchor="ctr">
                    <a:lnL w="38100" cap="flat" cmpd="sng" algn="ctr">
                      <a:solidFill>
                        <a:schemeClr val="tx1"/>
                      </a:solidFill>
                      <a:prstDash val="solid"/>
                      <a:round/>
                      <a:headEnd type="none" w="med" len="med"/>
                      <a:tailEnd type="none" w="med" len="med"/>
                    </a:lnL>
                  </a:tcPr>
                </a:tc>
                <a:tc>
                  <a:txBody>
                    <a:bodyPr/>
                    <a:lstStyle/>
                    <a:p>
                      <a:pPr algn="ctr">
                        <a:lnSpc>
                          <a:spcPct val="115000"/>
                        </a:lnSpc>
                        <a:spcAft>
                          <a:spcPts val="1000"/>
                        </a:spcAft>
                      </a:pPr>
                      <a:r>
                        <a:rPr lang="en-GB" sz="1200" b="1" dirty="0">
                          <a:solidFill>
                            <a:srgbClr val="C00000"/>
                          </a:solidFill>
                          <a:effectLst/>
                        </a:rPr>
                        <a:t>150.000</a:t>
                      </a:r>
                      <a:endParaRPr lang="en-GB" sz="1200" b="1" dirty="0">
                        <a:solidFill>
                          <a:srgbClr val="C00000"/>
                        </a:solidFill>
                        <a:effectLst/>
                        <a:latin typeface="Calibri"/>
                        <a:ea typeface="Calibri"/>
                        <a:cs typeface="Times New Roman"/>
                      </a:endParaRPr>
                    </a:p>
                  </a:txBody>
                  <a:tcPr marL="33204" marR="33204" marT="6385" marB="0" anchor="ctr">
                    <a:lnR w="38100" cap="flat" cmpd="sng" algn="ctr">
                      <a:solidFill>
                        <a:schemeClr val="tx1"/>
                      </a:solidFill>
                      <a:prstDash val="solid"/>
                      <a:round/>
                      <a:headEnd type="none" w="med" len="med"/>
                      <a:tailEnd type="none" w="med" len="med"/>
                    </a:lnR>
                  </a:tcPr>
                </a:tc>
                <a:tc>
                  <a:txBody>
                    <a:bodyPr/>
                    <a:lstStyle/>
                    <a:p>
                      <a:pPr algn="ctr">
                        <a:lnSpc>
                          <a:spcPct val="115000"/>
                        </a:lnSpc>
                        <a:spcAft>
                          <a:spcPts val="1000"/>
                        </a:spcAft>
                      </a:pPr>
                      <a:r>
                        <a:rPr lang="en-GB" sz="1200" b="1" dirty="0">
                          <a:solidFill>
                            <a:schemeClr val="tx1"/>
                          </a:solidFill>
                          <a:effectLst/>
                        </a:rPr>
                        <a:t>150.000</a:t>
                      </a:r>
                      <a:endParaRPr lang="en-GB" sz="1200" b="1" dirty="0">
                        <a:solidFill>
                          <a:schemeClr val="tx1"/>
                        </a:solidFill>
                        <a:effectLst/>
                        <a:latin typeface="Calibri"/>
                        <a:ea typeface="Calibri"/>
                        <a:cs typeface="Times New Roman"/>
                      </a:endParaRPr>
                    </a:p>
                  </a:txBody>
                  <a:tcPr marL="33204" marR="33204" marT="6385" marB="0" anchor="ctr">
                    <a:lnL w="38100" cap="flat" cmpd="sng" algn="ctr">
                      <a:solidFill>
                        <a:schemeClr val="tx1"/>
                      </a:solidFill>
                      <a:prstDash val="solid"/>
                      <a:round/>
                      <a:headEnd type="none" w="med" len="med"/>
                      <a:tailEnd type="none" w="med" len="med"/>
                    </a:lnL>
                  </a:tcPr>
                </a:tc>
                <a:tc>
                  <a:txBody>
                    <a:bodyPr/>
                    <a:lstStyle/>
                    <a:p>
                      <a:pPr algn="ctr">
                        <a:lnSpc>
                          <a:spcPct val="115000"/>
                        </a:lnSpc>
                        <a:spcAft>
                          <a:spcPts val="1000"/>
                        </a:spcAft>
                      </a:pPr>
                      <a:r>
                        <a:rPr lang="en-GB" sz="1200" b="1" dirty="0" smtClean="0">
                          <a:solidFill>
                            <a:schemeClr val="tx1"/>
                          </a:solidFill>
                          <a:effectLst/>
                        </a:rPr>
                        <a:t>165.000</a:t>
                      </a:r>
                      <a:endParaRPr lang="en-GB" sz="1200" b="1" dirty="0">
                        <a:solidFill>
                          <a:schemeClr val="tx1"/>
                        </a:solidFill>
                        <a:effectLst/>
                        <a:latin typeface="Calibri"/>
                        <a:ea typeface="Calibri"/>
                        <a:cs typeface="Times New Roman"/>
                      </a:endParaRPr>
                    </a:p>
                  </a:txBody>
                  <a:tcPr marL="33204" marR="33204" marT="6385" marB="0" anchor="ctr"/>
                </a:tc>
                <a:tc>
                  <a:txBody>
                    <a:bodyPr/>
                    <a:lstStyle/>
                    <a:p>
                      <a:pPr algn="ctr">
                        <a:lnSpc>
                          <a:spcPct val="115000"/>
                        </a:lnSpc>
                        <a:spcAft>
                          <a:spcPts val="1000"/>
                        </a:spcAft>
                      </a:pPr>
                      <a:r>
                        <a:rPr lang="en-GB" sz="1200" b="1" dirty="0">
                          <a:solidFill>
                            <a:schemeClr val="tx1"/>
                          </a:solidFill>
                          <a:effectLst/>
                        </a:rPr>
                        <a:t>160.000</a:t>
                      </a:r>
                      <a:endParaRPr lang="en-GB" sz="1200" b="1" dirty="0">
                        <a:solidFill>
                          <a:schemeClr val="tx1"/>
                        </a:solidFill>
                        <a:effectLst/>
                        <a:latin typeface="Calibri"/>
                        <a:ea typeface="Calibri"/>
                        <a:cs typeface="Times New Roman"/>
                      </a:endParaRPr>
                    </a:p>
                  </a:txBody>
                  <a:tcPr marL="33204" marR="33204" marT="6385" marB="0" anchor="ctr">
                    <a:lnR w="38100" cap="flat" cmpd="sng" algn="ctr">
                      <a:solidFill>
                        <a:schemeClr val="tx1"/>
                      </a:solidFill>
                      <a:prstDash val="solid"/>
                      <a:round/>
                      <a:headEnd type="none" w="med" len="med"/>
                      <a:tailEnd type="none" w="med" len="med"/>
                    </a:lnR>
                  </a:tcPr>
                </a:tc>
              </a:tr>
              <a:tr h="402827">
                <a:tc>
                  <a:txBody>
                    <a:bodyPr/>
                    <a:lstStyle/>
                    <a:p>
                      <a:pPr>
                        <a:lnSpc>
                          <a:spcPct val="115000"/>
                        </a:lnSpc>
                        <a:spcAft>
                          <a:spcPts val="1000"/>
                        </a:spcAft>
                      </a:pPr>
                      <a:r>
                        <a:rPr lang="en-GB" sz="1100" b="1">
                          <a:solidFill>
                            <a:schemeClr val="tx1"/>
                          </a:solidFill>
                          <a:effectLst/>
                        </a:rPr>
                        <a:t>IV   EQUIPMENT</a:t>
                      </a:r>
                      <a:endParaRPr lang="en-GB" sz="1100" b="1">
                        <a:solidFill>
                          <a:schemeClr val="tx1"/>
                        </a:solidFill>
                        <a:effectLst/>
                        <a:latin typeface="Calibri"/>
                        <a:ea typeface="Calibri"/>
                        <a:cs typeface="Times New Roman"/>
                      </a:endParaRPr>
                    </a:p>
                  </a:txBody>
                  <a:tcPr marL="33204" marR="33204" marT="6385" marB="0" anchor="ctr">
                    <a:lnL w="38100" cap="flat" cmpd="sng" algn="ctr">
                      <a:solidFill>
                        <a:schemeClr val="tx1"/>
                      </a:solidFill>
                      <a:prstDash val="solid"/>
                      <a:round/>
                      <a:headEnd type="none" w="med" len="med"/>
                      <a:tailEnd type="none" w="med" len="med"/>
                    </a:lnL>
                  </a:tcPr>
                </a:tc>
                <a:tc>
                  <a:txBody>
                    <a:bodyPr/>
                    <a:lstStyle/>
                    <a:p>
                      <a:pPr algn="ctr">
                        <a:lnSpc>
                          <a:spcPct val="115000"/>
                        </a:lnSpc>
                        <a:spcAft>
                          <a:spcPts val="1000"/>
                        </a:spcAft>
                      </a:pPr>
                      <a:r>
                        <a:rPr lang="en-GB" sz="1200" b="1" dirty="0">
                          <a:solidFill>
                            <a:srgbClr val="C00000"/>
                          </a:solidFill>
                          <a:effectLst/>
                        </a:rPr>
                        <a:t>160.000</a:t>
                      </a:r>
                      <a:endParaRPr lang="en-GB" sz="1200" b="1" dirty="0">
                        <a:solidFill>
                          <a:srgbClr val="C00000"/>
                        </a:solidFill>
                        <a:effectLst/>
                        <a:latin typeface="Calibri"/>
                        <a:ea typeface="Calibri"/>
                        <a:cs typeface="Times New Roman"/>
                      </a:endParaRPr>
                    </a:p>
                  </a:txBody>
                  <a:tcPr marL="33204" marR="33204" marT="6385" marB="0" anchor="ctr">
                    <a:lnR w="38100" cap="flat" cmpd="sng" algn="ctr">
                      <a:solidFill>
                        <a:schemeClr val="tx1"/>
                      </a:solidFill>
                      <a:prstDash val="solid"/>
                      <a:round/>
                      <a:headEnd type="none" w="med" len="med"/>
                      <a:tailEnd type="none" w="med" len="med"/>
                    </a:lnR>
                  </a:tcPr>
                </a:tc>
                <a:tc>
                  <a:txBody>
                    <a:bodyPr/>
                    <a:lstStyle/>
                    <a:p>
                      <a:pPr algn="ctr">
                        <a:lnSpc>
                          <a:spcPct val="115000"/>
                        </a:lnSpc>
                        <a:spcAft>
                          <a:spcPts val="1000"/>
                        </a:spcAft>
                      </a:pPr>
                      <a:r>
                        <a:rPr lang="en-GB" sz="1200" b="1">
                          <a:solidFill>
                            <a:schemeClr val="tx1"/>
                          </a:solidFill>
                          <a:effectLst/>
                        </a:rPr>
                        <a:t>160.000</a:t>
                      </a:r>
                      <a:endParaRPr lang="en-GB" sz="1200" b="1">
                        <a:solidFill>
                          <a:schemeClr val="tx1"/>
                        </a:solidFill>
                        <a:effectLst/>
                        <a:latin typeface="Calibri"/>
                        <a:ea typeface="Calibri"/>
                        <a:cs typeface="Times New Roman"/>
                      </a:endParaRPr>
                    </a:p>
                  </a:txBody>
                  <a:tcPr marL="33204" marR="33204" marT="6385" marB="0" anchor="ctr">
                    <a:lnL w="38100" cap="flat" cmpd="sng" algn="ctr">
                      <a:solidFill>
                        <a:schemeClr val="tx1"/>
                      </a:solidFill>
                      <a:prstDash val="solid"/>
                      <a:round/>
                      <a:headEnd type="none" w="med" len="med"/>
                      <a:tailEnd type="none" w="med" len="med"/>
                    </a:lnL>
                  </a:tcPr>
                </a:tc>
                <a:tc>
                  <a:txBody>
                    <a:bodyPr/>
                    <a:lstStyle/>
                    <a:p>
                      <a:pPr algn="ctr">
                        <a:lnSpc>
                          <a:spcPct val="115000"/>
                        </a:lnSpc>
                        <a:spcAft>
                          <a:spcPts val="1000"/>
                        </a:spcAft>
                      </a:pPr>
                      <a:r>
                        <a:rPr lang="en-GB" sz="1200" b="1" dirty="0" smtClean="0">
                          <a:solidFill>
                            <a:schemeClr val="tx1"/>
                          </a:solidFill>
                          <a:effectLst/>
                        </a:rPr>
                        <a:t>170.000</a:t>
                      </a:r>
                      <a:endParaRPr lang="en-GB" sz="1200" b="1" dirty="0">
                        <a:solidFill>
                          <a:schemeClr val="tx1"/>
                        </a:solidFill>
                        <a:effectLst/>
                        <a:latin typeface="Calibri"/>
                        <a:ea typeface="Calibri"/>
                        <a:cs typeface="Times New Roman"/>
                      </a:endParaRPr>
                    </a:p>
                  </a:txBody>
                  <a:tcPr marL="33204" marR="33204" marT="6385" marB="0" anchor="ctr"/>
                </a:tc>
                <a:tc>
                  <a:txBody>
                    <a:bodyPr/>
                    <a:lstStyle/>
                    <a:p>
                      <a:pPr algn="ctr">
                        <a:lnSpc>
                          <a:spcPct val="115000"/>
                        </a:lnSpc>
                        <a:spcAft>
                          <a:spcPts val="1000"/>
                        </a:spcAft>
                      </a:pPr>
                      <a:r>
                        <a:rPr lang="en-GB" sz="1200" b="1" dirty="0" smtClean="0">
                          <a:solidFill>
                            <a:schemeClr val="tx1"/>
                          </a:solidFill>
                          <a:effectLst/>
                        </a:rPr>
                        <a:t>170.000</a:t>
                      </a:r>
                      <a:endParaRPr lang="en-GB" sz="1200" b="1" dirty="0">
                        <a:solidFill>
                          <a:schemeClr val="tx1"/>
                        </a:solidFill>
                        <a:effectLst/>
                        <a:latin typeface="Calibri"/>
                        <a:ea typeface="Calibri"/>
                        <a:cs typeface="Times New Roman"/>
                      </a:endParaRPr>
                    </a:p>
                  </a:txBody>
                  <a:tcPr marL="33204" marR="33204" marT="6385" marB="0" anchor="ctr">
                    <a:lnR w="38100" cap="flat" cmpd="sng" algn="ctr">
                      <a:solidFill>
                        <a:schemeClr val="tx1"/>
                      </a:solidFill>
                      <a:prstDash val="solid"/>
                      <a:round/>
                      <a:headEnd type="none" w="med" len="med"/>
                      <a:tailEnd type="none" w="med" len="med"/>
                    </a:lnR>
                  </a:tcPr>
                </a:tc>
              </a:tr>
              <a:tr h="402827">
                <a:tc>
                  <a:txBody>
                    <a:bodyPr/>
                    <a:lstStyle/>
                    <a:p>
                      <a:pPr>
                        <a:lnSpc>
                          <a:spcPct val="115000"/>
                        </a:lnSpc>
                        <a:spcAft>
                          <a:spcPts val="1000"/>
                        </a:spcAft>
                      </a:pPr>
                      <a:r>
                        <a:rPr lang="en-GB" sz="1100" b="1">
                          <a:solidFill>
                            <a:schemeClr val="tx1"/>
                          </a:solidFill>
                          <a:effectLst/>
                        </a:rPr>
                        <a:t>V    SUBCONTRACTING</a:t>
                      </a:r>
                      <a:endParaRPr lang="en-GB" sz="1100" b="1">
                        <a:solidFill>
                          <a:schemeClr val="tx1"/>
                        </a:solidFill>
                        <a:effectLst/>
                        <a:latin typeface="Calibri"/>
                        <a:ea typeface="Calibri"/>
                        <a:cs typeface="Times New Roman"/>
                      </a:endParaRPr>
                    </a:p>
                  </a:txBody>
                  <a:tcPr marL="33204" marR="33204" marT="6385" marB="0" anchor="ctr">
                    <a:lnL w="38100" cap="flat" cmpd="sng" algn="ctr">
                      <a:solidFill>
                        <a:schemeClr val="tx1"/>
                      </a:solidFill>
                      <a:prstDash val="solid"/>
                      <a:round/>
                      <a:headEnd type="none" w="med" len="med"/>
                      <a:tailEnd type="none" w="med" len="med"/>
                    </a:lnL>
                  </a:tcPr>
                </a:tc>
                <a:tc>
                  <a:txBody>
                    <a:bodyPr/>
                    <a:lstStyle/>
                    <a:p>
                      <a:pPr algn="ctr">
                        <a:lnSpc>
                          <a:spcPct val="115000"/>
                        </a:lnSpc>
                        <a:spcAft>
                          <a:spcPts val="1000"/>
                        </a:spcAft>
                      </a:pPr>
                      <a:r>
                        <a:rPr lang="en-GB" sz="1200" b="1" dirty="0">
                          <a:solidFill>
                            <a:srgbClr val="C00000"/>
                          </a:solidFill>
                          <a:effectLst/>
                        </a:rPr>
                        <a:t>50.000</a:t>
                      </a:r>
                      <a:endParaRPr lang="en-GB" sz="1200" b="1" dirty="0">
                        <a:solidFill>
                          <a:srgbClr val="C00000"/>
                        </a:solidFill>
                        <a:effectLst/>
                        <a:latin typeface="Calibri"/>
                        <a:ea typeface="Calibri"/>
                        <a:cs typeface="Times New Roman"/>
                      </a:endParaRPr>
                    </a:p>
                  </a:txBody>
                  <a:tcPr marL="33204" marR="33204" marT="6385" marB="0" anchor="ctr">
                    <a:lnR w="38100" cap="flat" cmpd="sng" algn="ctr">
                      <a:solidFill>
                        <a:schemeClr val="tx1"/>
                      </a:solidFill>
                      <a:prstDash val="solid"/>
                      <a:round/>
                      <a:headEnd type="none" w="med" len="med"/>
                      <a:tailEnd type="none" w="med" len="med"/>
                    </a:lnR>
                  </a:tcPr>
                </a:tc>
                <a:tc>
                  <a:txBody>
                    <a:bodyPr/>
                    <a:lstStyle/>
                    <a:p>
                      <a:pPr algn="ctr">
                        <a:lnSpc>
                          <a:spcPct val="115000"/>
                        </a:lnSpc>
                        <a:spcAft>
                          <a:spcPts val="1000"/>
                        </a:spcAft>
                      </a:pPr>
                      <a:r>
                        <a:rPr lang="en-GB" sz="1200" b="1">
                          <a:solidFill>
                            <a:schemeClr val="tx1"/>
                          </a:solidFill>
                          <a:effectLst/>
                        </a:rPr>
                        <a:t>50.000</a:t>
                      </a:r>
                      <a:endParaRPr lang="en-GB" sz="1200" b="1">
                        <a:solidFill>
                          <a:schemeClr val="tx1"/>
                        </a:solidFill>
                        <a:effectLst/>
                        <a:latin typeface="Calibri"/>
                        <a:ea typeface="Calibri"/>
                        <a:cs typeface="Times New Roman"/>
                      </a:endParaRPr>
                    </a:p>
                  </a:txBody>
                  <a:tcPr marL="33204" marR="33204" marT="6385" marB="0" anchor="ctr">
                    <a:lnL w="38100" cap="flat" cmpd="sng" algn="ctr">
                      <a:solidFill>
                        <a:schemeClr val="tx1"/>
                      </a:solidFill>
                      <a:prstDash val="solid"/>
                      <a:round/>
                      <a:headEnd type="none" w="med" len="med"/>
                      <a:tailEnd type="none" w="med" len="med"/>
                    </a:lnL>
                  </a:tcPr>
                </a:tc>
                <a:tc>
                  <a:txBody>
                    <a:bodyPr/>
                    <a:lstStyle/>
                    <a:p>
                      <a:pPr algn="ctr">
                        <a:lnSpc>
                          <a:spcPct val="115000"/>
                        </a:lnSpc>
                        <a:spcAft>
                          <a:spcPts val="1000"/>
                        </a:spcAft>
                      </a:pPr>
                      <a:r>
                        <a:rPr lang="en-GB" sz="1200" b="1" dirty="0">
                          <a:solidFill>
                            <a:schemeClr val="tx1"/>
                          </a:solidFill>
                          <a:effectLst/>
                        </a:rPr>
                        <a:t>40.000</a:t>
                      </a:r>
                      <a:endParaRPr lang="en-GB" sz="1200" b="1" dirty="0">
                        <a:solidFill>
                          <a:schemeClr val="tx1"/>
                        </a:solidFill>
                        <a:effectLst/>
                        <a:latin typeface="Calibri"/>
                        <a:ea typeface="Calibri"/>
                        <a:cs typeface="Times New Roman"/>
                      </a:endParaRPr>
                    </a:p>
                  </a:txBody>
                  <a:tcPr marL="33204" marR="33204" marT="6385" marB="0" anchor="ctr"/>
                </a:tc>
                <a:tc>
                  <a:txBody>
                    <a:bodyPr/>
                    <a:lstStyle/>
                    <a:p>
                      <a:pPr algn="ctr">
                        <a:lnSpc>
                          <a:spcPct val="115000"/>
                        </a:lnSpc>
                        <a:spcAft>
                          <a:spcPts val="1000"/>
                        </a:spcAft>
                      </a:pPr>
                      <a:r>
                        <a:rPr lang="en-GB" sz="1200" b="1" dirty="0">
                          <a:solidFill>
                            <a:schemeClr val="tx1"/>
                          </a:solidFill>
                          <a:effectLst/>
                        </a:rPr>
                        <a:t>50.000</a:t>
                      </a:r>
                      <a:endParaRPr lang="en-GB" sz="1200" b="1" dirty="0">
                        <a:solidFill>
                          <a:schemeClr val="tx1"/>
                        </a:solidFill>
                        <a:effectLst/>
                        <a:latin typeface="Calibri"/>
                        <a:ea typeface="Calibri"/>
                        <a:cs typeface="Times New Roman"/>
                      </a:endParaRPr>
                    </a:p>
                  </a:txBody>
                  <a:tcPr marL="33204" marR="33204" marT="6385" marB="0" anchor="ctr">
                    <a:lnR w="38100" cap="flat" cmpd="sng" algn="ctr">
                      <a:solidFill>
                        <a:schemeClr val="tx1"/>
                      </a:solidFill>
                      <a:prstDash val="solid"/>
                      <a:round/>
                      <a:headEnd type="none" w="med" len="med"/>
                      <a:tailEnd type="none" w="med" len="med"/>
                    </a:lnR>
                  </a:tcPr>
                </a:tc>
              </a:tr>
              <a:tr h="692250">
                <a:tc>
                  <a:txBody>
                    <a:bodyPr/>
                    <a:lstStyle/>
                    <a:p>
                      <a:pPr>
                        <a:lnSpc>
                          <a:spcPct val="115000"/>
                        </a:lnSpc>
                        <a:spcAft>
                          <a:spcPts val="1000"/>
                        </a:spcAft>
                      </a:pPr>
                      <a:r>
                        <a:rPr lang="en-GB" sz="1100" b="1" dirty="0">
                          <a:solidFill>
                            <a:schemeClr val="tx1"/>
                          </a:solidFill>
                          <a:effectLst/>
                        </a:rPr>
                        <a:t>TOTAL </a:t>
                      </a:r>
                      <a:r>
                        <a:rPr lang="en-GB" sz="1100" b="1" dirty="0" smtClean="0">
                          <a:solidFill>
                            <a:schemeClr val="tx1"/>
                          </a:solidFill>
                          <a:effectLst/>
                        </a:rPr>
                        <a:t>GRANT </a:t>
                      </a:r>
                      <a:r>
                        <a:rPr lang="en-GB" sz="1100" b="1" dirty="0">
                          <a:solidFill>
                            <a:schemeClr val="tx1"/>
                          </a:solidFill>
                          <a:effectLst/>
                        </a:rPr>
                        <a:t>(total I-V)</a:t>
                      </a:r>
                      <a:endParaRPr lang="en-GB" sz="1100" b="1" dirty="0">
                        <a:solidFill>
                          <a:schemeClr val="tx1"/>
                        </a:solidFill>
                        <a:effectLst/>
                        <a:latin typeface="Calibri"/>
                        <a:ea typeface="Calibri"/>
                        <a:cs typeface="Times New Roman"/>
                      </a:endParaRPr>
                    </a:p>
                  </a:txBody>
                  <a:tcPr marL="33204" marR="33204" marT="6385" marB="0" anchor="ctr">
                    <a:lnL w="38100" cap="flat" cmpd="sng" algn="ctr">
                      <a:solidFill>
                        <a:schemeClr val="tx1"/>
                      </a:solidFill>
                      <a:prstDash val="solid"/>
                      <a:round/>
                      <a:headEnd type="none" w="med" len="med"/>
                      <a:tailEnd type="none" w="med" len="med"/>
                    </a:lnL>
                    <a:lnB w="38100" cap="flat" cmpd="sng" algn="ctr">
                      <a:solidFill>
                        <a:schemeClr val="tx1"/>
                      </a:solidFill>
                      <a:prstDash val="solid"/>
                      <a:round/>
                      <a:headEnd type="none" w="med" len="med"/>
                      <a:tailEnd type="none" w="med" len="med"/>
                    </a:lnB>
                  </a:tcPr>
                </a:tc>
                <a:tc>
                  <a:txBody>
                    <a:bodyPr/>
                    <a:lstStyle/>
                    <a:p>
                      <a:pPr algn="ctr">
                        <a:lnSpc>
                          <a:spcPct val="115000"/>
                        </a:lnSpc>
                        <a:spcAft>
                          <a:spcPts val="1000"/>
                        </a:spcAft>
                      </a:pPr>
                      <a:r>
                        <a:rPr lang="en-GB" sz="1200" b="1" dirty="0">
                          <a:solidFill>
                            <a:srgbClr val="C00000"/>
                          </a:solidFill>
                          <a:effectLst/>
                        </a:rPr>
                        <a:t>850.000</a:t>
                      </a:r>
                      <a:endParaRPr lang="en-GB" sz="1200" b="1" dirty="0">
                        <a:solidFill>
                          <a:srgbClr val="C00000"/>
                        </a:solidFill>
                        <a:effectLst/>
                        <a:latin typeface="Calibri"/>
                        <a:ea typeface="Calibri"/>
                        <a:cs typeface="Times New Roman"/>
                      </a:endParaRPr>
                    </a:p>
                  </a:txBody>
                  <a:tcPr marL="33204" marR="33204" marT="6385" marB="0" anchor="ctr">
                    <a:lnR w="381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tcPr>
                </a:tc>
                <a:tc>
                  <a:txBody>
                    <a:bodyPr/>
                    <a:lstStyle/>
                    <a:p>
                      <a:pPr algn="ctr">
                        <a:lnSpc>
                          <a:spcPct val="115000"/>
                        </a:lnSpc>
                        <a:spcAft>
                          <a:spcPts val="1000"/>
                        </a:spcAft>
                      </a:pPr>
                      <a:r>
                        <a:rPr lang="en-GB" sz="1200" b="1">
                          <a:solidFill>
                            <a:schemeClr val="tx1"/>
                          </a:solidFill>
                          <a:effectLst/>
                        </a:rPr>
                        <a:t> </a:t>
                      </a:r>
                      <a:endParaRPr lang="en-GB" sz="1200" b="1">
                        <a:solidFill>
                          <a:schemeClr val="tx1"/>
                        </a:solidFill>
                        <a:effectLst/>
                        <a:latin typeface="Calibri"/>
                        <a:ea typeface="Calibri"/>
                        <a:cs typeface="Times New Roman"/>
                      </a:endParaRPr>
                    </a:p>
                  </a:txBody>
                  <a:tcPr marL="33204" marR="33204" marT="6385" marB="0" anchor="ctr">
                    <a:lnL w="38100" cap="flat" cmpd="sng" algn="ctr">
                      <a:solidFill>
                        <a:schemeClr val="tx1"/>
                      </a:solidFill>
                      <a:prstDash val="solid"/>
                      <a:round/>
                      <a:headEnd type="none" w="med" len="med"/>
                      <a:tailEnd type="none" w="med" len="med"/>
                    </a:lnL>
                    <a:lnB w="38100" cap="flat" cmpd="sng" algn="ctr">
                      <a:solidFill>
                        <a:schemeClr val="tx1"/>
                      </a:solidFill>
                      <a:prstDash val="solid"/>
                      <a:round/>
                      <a:headEnd type="none" w="med" len="med"/>
                      <a:tailEnd type="none" w="med" len="med"/>
                    </a:lnB>
                  </a:tcPr>
                </a:tc>
                <a:tc>
                  <a:txBody>
                    <a:bodyPr/>
                    <a:lstStyle/>
                    <a:p>
                      <a:pPr algn="ctr">
                        <a:lnSpc>
                          <a:spcPct val="115000"/>
                        </a:lnSpc>
                        <a:spcAft>
                          <a:spcPts val="1000"/>
                        </a:spcAft>
                      </a:pPr>
                      <a:r>
                        <a:rPr lang="en-GB" sz="1200" b="1" dirty="0">
                          <a:solidFill>
                            <a:schemeClr val="tx1"/>
                          </a:solidFill>
                          <a:effectLst/>
                        </a:rPr>
                        <a:t> </a:t>
                      </a:r>
                      <a:endParaRPr lang="en-GB" sz="1200" b="1" dirty="0">
                        <a:solidFill>
                          <a:schemeClr val="tx1"/>
                        </a:solidFill>
                        <a:effectLst/>
                        <a:latin typeface="Calibri"/>
                        <a:ea typeface="Calibri"/>
                        <a:cs typeface="Times New Roman"/>
                      </a:endParaRPr>
                    </a:p>
                  </a:txBody>
                  <a:tcPr marL="33204" marR="33204" marT="6385" marB="0" anchor="ctr">
                    <a:lnB w="38100" cap="flat" cmpd="sng" algn="ctr">
                      <a:solidFill>
                        <a:schemeClr val="tx1"/>
                      </a:solidFill>
                      <a:prstDash val="solid"/>
                      <a:round/>
                      <a:headEnd type="none" w="med" len="med"/>
                      <a:tailEnd type="none" w="med" len="med"/>
                    </a:lnB>
                  </a:tcPr>
                </a:tc>
                <a:tc>
                  <a:txBody>
                    <a:bodyPr/>
                    <a:lstStyle/>
                    <a:p>
                      <a:pPr algn="ctr">
                        <a:lnSpc>
                          <a:spcPct val="115000"/>
                        </a:lnSpc>
                        <a:spcAft>
                          <a:spcPts val="1000"/>
                        </a:spcAft>
                      </a:pPr>
                      <a:r>
                        <a:rPr lang="en-GB" sz="1200" b="1" dirty="0">
                          <a:solidFill>
                            <a:schemeClr val="tx1"/>
                          </a:solidFill>
                          <a:effectLst/>
                        </a:rPr>
                        <a:t> </a:t>
                      </a:r>
                      <a:endParaRPr lang="en-GB" sz="1200" b="1" dirty="0">
                        <a:solidFill>
                          <a:schemeClr val="tx1"/>
                        </a:solidFill>
                        <a:effectLst/>
                        <a:latin typeface="Calibri"/>
                        <a:ea typeface="Calibri"/>
                        <a:cs typeface="Times New Roman"/>
                      </a:endParaRPr>
                    </a:p>
                  </a:txBody>
                  <a:tcPr marL="33204" marR="33204" marT="6385" marB="0" anchor="ctr">
                    <a:lnR w="381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tcPr>
                </a:tc>
              </a:tr>
              <a:tr h="402827">
                <a:tc>
                  <a:txBody>
                    <a:bodyPr/>
                    <a:lstStyle/>
                    <a:p>
                      <a:pPr>
                        <a:lnSpc>
                          <a:spcPct val="115000"/>
                        </a:lnSpc>
                        <a:spcAft>
                          <a:spcPts val="1000"/>
                        </a:spcAft>
                      </a:pPr>
                      <a:r>
                        <a:rPr lang="en-GB" sz="1100" b="1" dirty="0">
                          <a:solidFill>
                            <a:schemeClr val="tx1"/>
                          </a:solidFill>
                          <a:effectLst/>
                        </a:rPr>
                        <a:t>TOTAL </a:t>
                      </a:r>
                      <a:r>
                        <a:rPr lang="en-GB" sz="1100" b="1" dirty="0" smtClean="0">
                          <a:solidFill>
                            <a:schemeClr val="tx1"/>
                          </a:solidFill>
                          <a:effectLst/>
                        </a:rPr>
                        <a:t>DECLARED</a:t>
                      </a:r>
                      <a:endParaRPr lang="en-GB" sz="1100" b="1" dirty="0">
                        <a:solidFill>
                          <a:schemeClr val="tx1"/>
                        </a:solidFill>
                        <a:effectLst/>
                        <a:latin typeface="Calibri"/>
                        <a:ea typeface="Calibri"/>
                        <a:cs typeface="Times New Roman"/>
                      </a:endParaRPr>
                    </a:p>
                  </a:txBody>
                  <a:tcPr marL="33204" marR="33204" marT="6385" marB="0" anchor="ctr">
                    <a:lnL w="38100" cap="flat" cmpd="sng" algn="ctr">
                      <a:solidFill>
                        <a:schemeClr val="tx1"/>
                      </a:solidFill>
                      <a:prstDash val="solid"/>
                      <a:round/>
                      <a:headEnd type="none" w="med" len="med"/>
                      <a:tailEnd type="none" w="med" len="med"/>
                    </a:lnL>
                    <a:lnT w="38100" cap="flat" cmpd="sng" algn="ctr">
                      <a:solidFill>
                        <a:schemeClr val="tx1"/>
                      </a:solidFill>
                      <a:prstDash val="solid"/>
                      <a:round/>
                      <a:headEnd type="none" w="med" len="med"/>
                      <a:tailEnd type="none" w="med" len="med"/>
                    </a:lnT>
                  </a:tcPr>
                </a:tc>
                <a:tc>
                  <a:txBody>
                    <a:bodyPr/>
                    <a:lstStyle/>
                    <a:p>
                      <a:pPr algn="ctr">
                        <a:lnSpc>
                          <a:spcPct val="115000"/>
                        </a:lnSpc>
                        <a:spcAft>
                          <a:spcPts val="1000"/>
                        </a:spcAft>
                      </a:pPr>
                      <a:r>
                        <a:rPr lang="en-GB" sz="1200" b="1">
                          <a:solidFill>
                            <a:schemeClr val="tx1"/>
                          </a:solidFill>
                          <a:effectLst/>
                        </a:rPr>
                        <a:t> </a:t>
                      </a:r>
                      <a:endParaRPr lang="en-GB" sz="1200" b="1">
                        <a:solidFill>
                          <a:schemeClr val="tx1"/>
                        </a:solidFill>
                        <a:effectLst/>
                        <a:latin typeface="Calibri"/>
                        <a:ea typeface="Calibri"/>
                        <a:cs typeface="Times New Roman"/>
                      </a:endParaRPr>
                    </a:p>
                  </a:txBody>
                  <a:tcPr marL="33204" marR="33204" marT="6385" marB="0" anchor="ctr">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tcPr>
                </a:tc>
                <a:tc>
                  <a:txBody>
                    <a:bodyPr/>
                    <a:lstStyle/>
                    <a:p>
                      <a:pPr algn="ctr">
                        <a:lnSpc>
                          <a:spcPct val="115000"/>
                        </a:lnSpc>
                        <a:spcAft>
                          <a:spcPts val="1000"/>
                        </a:spcAft>
                      </a:pPr>
                      <a:r>
                        <a:rPr lang="en-GB" sz="1200" b="1">
                          <a:solidFill>
                            <a:schemeClr val="tx1"/>
                          </a:solidFill>
                          <a:effectLst/>
                        </a:rPr>
                        <a:t>850.000</a:t>
                      </a:r>
                      <a:endParaRPr lang="en-GB" sz="1200" b="1">
                        <a:solidFill>
                          <a:schemeClr val="tx1"/>
                        </a:solidFill>
                        <a:effectLst/>
                        <a:latin typeface="Calibri"/>
                        <a:ea typeface="Calibri"/>
                        <a:cs typeface="Times New Roman"/>
                      </a:endParaRPr>
                    </a:p>
                  </a:txBody>
                  <a:tcPr marL="33204" marR="33204" marT="6385" marB="0" anchor="ctr">
                    <a:lnL w="38100" cap="flat" cmpd="sng" algn="ctr">
                      <a:solidFill>
                        <a:schemeClr val="tx1"/>
                      </a:solidFill>
                      <a:prstDash val="solid"/>
                      <a:round/>
                      <a:headEnd type="none" w="med" len="med"/>
                      <a:tailEnd type="none" w="med" len="med"/>
                    </a:lnL>
                    <a:lnT w="38100" cap="flat" cmpd="sng" algn="ctr">
                      <a:solidFill>
                        <a:schemeClr val="tx1"/>
                      </a:solidFill>
                      <a:prstDash val="solid"/>
                      <a:round/>
                      <a:headEnd type="none" w="med" len="med"/>
                      <a:tailEnd type="none" w="med" len="med"/>
                    </a:lnT>
                  </a:tcPr>
                </a:tc>
                <a:tc>
                  <a:txBody>
                    <a:bodyPr/>
                    <a:lstStyle/>
                    <a:p>
                      <a:pPr algn="ctr">
                        <a:lnSpc>
                          <a:spcPct val="115000"/>
                        </a:lnSpc>
                        <a:spcAft>
                          <a:spcPts val="1000"/>
                        </a:spcAft>
                      </a:pPr>
                      <a:r>
                        <a:rPr lang="en-GB" sz="1200" b="1">
                          <a:solidFill>
                            <a:schemeClr val="tx1"/>
                          </a:solidFill>
                          <a:effectLst/>
                        </a:rPr>
                        <a:t>830.000</a:t>
                      </a:r>
                      <a:endParaRPr lang="en-GB" sz="1200" b="1">
                        <a:solidFill>
                          <a:schemeClr val="tx1"/>
                        </a:solidFill>
                        <a:effectLst/>
                        <a:latin typeface="Calibri"/>
                        <a:ea typeface="Calibri"/>
                        <a:cs typeface="Times New Roman"/>
                      </a:endParaRPr>
                    </a:p>
                  </a:txBody>
                  <a:tcPr marL="33204" marR="33204" marT="6385" marB="0" anchor="ctr">
                    <a:lnT w="38100" cap="flat" cmpd="sng" algn="ctr">
                      <a:solidFill>
                        <a:schemeClr val="tx1"/>
                      </a:solidFill>
                      <a:prstDash val="solid"/>
                      <a:round/>
                      <a:headEnd type="none" w="med" len="med"/>
                      <a:tailEnd type="none" w="med" len="med"/>
                    </a:lnT>
                  </a:tcPr>
                </a:tc>
                <a:tc>
                  <a:txBody>
                    <a:bodyPr/>
                    <a:lstStyle/>
                    <a:p>
                      <a:pPr algn="ctr">
                        <a:lnSpc>
                          <a:spcPct val="115000"/>
                        </a:lnSpc>
                        <a:spcAft>
                          <a:spcPts val="1000"/>
                        </a:spcAft>
                      </a:pPr>
                      <a:r>
                        <a:rPr lang="en-GB" sz="1200" b="1" dirty="0" smtClean="0">
                          <a:solidFill>
                            <a:schemeClr val="tx1"/>
                          </a:solidFill>
                          <a:effectLst/>
                        </a:rPr>
                        <a:t>860.000</a:t>
                      </a:r>
                      <a:endParaRPr lang="en-GB" sz="1200" b="1" dirty="0">
                        <a:solidFill>
                          <a:schemeClr val="tx1"/>
                        </a:solidFill>
                        <a:effectLst/>
                        <a:latin typeface="Calibri"/>
                        <a:ea typeface="Calibri"/>
                        <a:cs typeface="Times New Roman"/>
                      </a:endParaRPr>
                    </a:p>
                  </a:txBody>
                  <a:tcPr marL="33204" marR="33204" marT="6385" marB="0" anchor="ctr">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tcPr>
                </a:tc>
              </a:tr>
              <a:tr h="402827">
                <a:tc>
                  <a:txBody>
                    <a:bodyPr/>
                    <a:lstStyle/>
                    <a:p>
                      <a:pPr>
                        <a:lnSpc>
                          <a:spcPct val="115000"/>
                        </a:lnSpc>
                        <a:spcAft>
                          <a:spcPts val="1000"/>
                        </a:spcAft>
                      </a:pPr>
                      <a:r>
                        <a:rPr lang="en-GB" sz="1100" b="1">
                          <a:solidFill>
                            <a:schemeClr val="tx1"/>
                          </a:solidFill>
                          <a:effectLst/>
                        </a:rPr>
                        <a:t>FINAL GRANT</a:t>
                      </a:r>
                      <a:endParaRPr lang="en-GB" sz="1100" b="1">
                        <a:solidFill>
                          <a:schemeClr val="tx1"/>
                        </a:solidFill>
                        <a:effectLst/>
                        <a:latin typeface="Calibri"/>
                        <a:ea typeface="Calibri"/>
                        <a:cs typeface="Times New Roman"/>
                      </a:endParaRPr>
                    </a:p>
                  </a:txBody>
                  <a:tcPr marL="33204" marR="33204" marT="6385" marB="0" anchor="ctr">
                    <a:lnL w="38100" cap="flat" cmpd="sng" algn="ctr">
                      <a:solidFill>
                        <a:schemeClr val="tx1"/>
                      </a:solidFill>
                      <a:prstDash val="solid"/>
                      <a:round/>
                      <a:headEnd type="none" w="med" len="med"/>
                      <a:tailEnd type="none" w="med" len="med"/>
                    </a:lnL>
                    <a:lnB w="38100" cap="flat" cmpd="sng" algn="ctr">
                      <a:solidFill>
                        <a:schemeClr val="tx1"/>
                      </a:solidFill>
                      <a:prstDash val="solid"/>
                      <a:round/>
                      <a:headEnd type="none" w="med" len="med"/>
                      <a:tailEnd type="none" w="med" len="med"/>
                    </a:lnB>
                  </a:tcPr>
                </a:tc>
                <a:tc>
                  <a:txBody>
                    <a:bodyPr/>
                    <a:lstStyle/>
                    <a:p>
                      <a:pPr algn="ctr">
                        <a:lnSpc>
                          <a:spcPct val="115000"/>
                        </a:lnSpc>
                        <a:spcAft>
                          <a:spcPts val="1000"/>
                        </a:spcAft>
                      </a:pPr>
                      <a:r>
                        <a:rPr lang="en-GB" sz="1200" b="1" dirty="0">
                          <a:solidFill>
                            <a:schemeClr val="tx1"/>
                          </a:solidFill>
                          <a:effectLst/>
                        </a:rPr>
                        <a:t> </a:t>
                      </a:r>
                      <a:endParaRPr lang="en-GB" sz="1200" b="1" dirty="0">
                        <a:solidFill>
                          <a:schemeClr val="tx1"/>
                        </a:solidFill>
                        <a:effectLst/>
                        <a:latin typeface="Calibri"/>
                        <a:ea typeface="Calibri"/>
                        <a:cs typeface="Times New Roman"/>
                      </a:endParaRPr>
                    </a:p>
                  </a:txBody>
                  <a:tcPr marL="33204" marR="33204" marT="6385" marB="0" anchor="ctr">
                    <a:lnR w="381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tcPr>
                </a:tc>
                <a:tc>
                  <a:txBody>
                    <a:bodyPr/>
                    <a:lstStyle/>
                    <a:p>
                      <a:pPr algn="ctr">
                        <a:lnSpc>
                          <a:spcPct val="115000"/>
                        </a:lnSpc>
                        <a:spcAft>
                          <a:spcPts val="1000"/>
                        </a:spcAft>
                      </a:pPr>
                      <a:r>
                        <a:rPr lang="en-GB" sz="1200" b="1">
                          <a:solidFill>
                            <a:schemeClr val="tx1"/>
                          </a:solidFill>
                          <a:effectLst/>
                        </a:rPr>
                        <a:t>850.000</a:t>
                      </a:r>
                      <a:endParaRPr lang="en-GB" sz="1200" b="1">
                        <a:solidFill>
                          <a:schemeClr val="tx1"/>
                        </a:solidFill>
                        <a:effectLst/>
                        <a:latin typeface="Calibri"/>
                        <a:ea typeface="Calibri"/>
                        <a:cs typeface="Times New Roman"/>
                      </a:endParaRPr>
                    </a:p>
                  </a:txBody>
                  <a:tcPr marL="33204" marR="33204" marT="6385" marB="0" anchor="ctr">
                    <a:lnL w="38100" cap="flat" cmpd="sng" algn="ctr">
                      <a:solidFill>
                        <a:schemeClr val="tx1"/>
                      </a:solidFill>
                      <a:prstDash val="solid"/>
                      <a:round/>
                      <a:headEnd type="none" w="med" len="med"/>
                      <a:tailEnd type="none" w="med" len="med"/>
                    </a:lnL>
                    <a:lnB w="38100" cap="flat" cmpd="sng" algn="ctr">
                      <a:solidFill>
                        <a:schemeClr val="tx1"/>
                      </a:solidFill>
                      <a:prstDash val="solid"/>
                      <a:round/>
                      <a:headEnd type="none" w="med" len="med"/>
                      <a:tailEnd type="none" w="med" len="med"/>
                    </a:lnB>
                  </a:tcPr>
                </a:tc>
                <a:tc>
                  <a:txBody>
                    <a:bodyPr/>
                    <a:lstStyle/>
                    <a:p>
                      <a:pPr algn="ctr">
                        <a:lnSpc>
                          <a:spcPct val="115000"/>
                        </a:lnSpc>
                        <a:spcAft>
                          <a:spcPts val="1000"/>
                        </a:spcAft>
                      </a:pPr>
                      <a:r>
                        <a:rPr lang="en-GB" sz="1200" b="1">
                          <a:solidFill>
                            <a:schemeClr val="tx1"/>
                          </a:solidFill>
                          <a:effectLst/>
                        </a:rPr>
                        <a:t>830.000</a:t>
                      </a:r>
                      <a:endParaRPr lang="en-GB" sz="1200" b="1">
                        <a:solidFill>
                          <a:schemeClr val="tx1"/>
                        </a:solidFill>
                        <a:effectLst/>
                        <a:latin typeface="Calibri"/>
                        <a:ea typeface="Calibri"/>
                        <a:cs typeface="Times New Roman"/>
                      </a:endParaRPr>
                    </a:p>
                  </a:txBody>
                  <a:tcPr marL="33204" marR="33204" marT="6385" marB="0" anchor="ctr">
                    <a:lnB w="38100" cap="flat" cmpd="sng" algn="ctr">
                      <a:solidFill>
                        <a:schemeClr val="tx1"/>
                      </a:solidFill>
                      <a:prstDash val="solid"/>
                      <a:round/>
                      <a:headEnd type="none" w="med" len="med"/>
                      <a:tailEnd type="none" w="med" len="med"/>
                    </a:lnB>
                  </a:tcPr>
                </a:tc>
                <a:tc>
                  <a:txBody>
                    <a:bodyPr/>
                    <a:lstStyle/>
                    <a:p>
                      <a:pPr algn="ctr">
                        <a:lnSpc>
                          <a:spcPct val="115000"/>
                        </a:lnSpc>
                        <a:spcAft>
                          <a:spcPts val="1000"/>
                        </a:spcAft>
                      </a:pPr>
                      <a:r>
                        <a:rPr lang="en-GB" sz="1200" b="1" dirty="0">
                          <a:solidFill>
                            <a:schemeClr val="tx1"/>
                          </a:solidFill>
                          <a:effectLst/>
                        </a:rPr>
                        <a:t>850.000</a:t>
                      </a:r>
                      <a:endParaRPr lang="en-GB" sz="1200" b="1" dirty="0">
                        <a:solidFill>
                          <a:schemeClr val="tx1"/>
                        </a:solidFill>
                        <a:effectLst/>
                        <a:latin typeface="Calibri"/>
                        <a:ea typeface="Calibri"/>
                        <a:cs typeface="Times New Roman"/>
                      </a:endParaRPr>
                    </a:p>
                  </a:txBody>
                  <a:tcPr marL="33204" marR="33204" marT="6385" marB="0" anchor="ctr">
                    <a:lnR w="381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tcPr>
                </a:tc>
              </a:tr>
            </a:tbl>
          </a:graphicData>
        </a:graphic>
      </p:graphicFrame>
      <p:sp>
        <p:nvSpPr>
          <p:cNvPr id="8" name="Title 1"/>
          <p:cNvSpPr>
            <a:spLocks noGrp="1"/>
          </p:cNvSpPr>
          <p:nvPr>
            <p:ph type="title"/>
          </p:nvPr>
        </p:nvSpPr>
        <p:spPr>
          <a:xfrm>
            <a:off x="395288" y="1196752"/>
            <a:ext cx="8229600" cy="504974"/>
          </a:xfrm>
        </p:spPr>
        <p:txBody>
          <a:bodyPr/>
          <a:lstStyle/>
          <a:p>
            <a:pPr algn="r"/>
            <a:r>
              <a:rPr lang="en-GB" sz="2300" dirty="0" smtClean="0">
                <a:solidFill>
                  <a:srgbClr val="FF0000"/>
                </a:solidFill>
              </a:rPr>
              <a:t>examples </a:t>
            </a:r>
            <a:r>
              <a:rPr lang="en-GB" sz="2000" dirty="0" smtClean="0">
                <a:solidFill>
                  <a:srgbClr val="FF0000"/>
                </a:solidFill>
              </a:rPr>
              <a:t>(1 of 2)</a:t>
            </a:r>
            <a:endParaRPr lang="en-GB" sz="2000" dirty="0">
              <a:solidFill>
                <a:srgbClr val="FF0000"/>
              </a:solidFill>
            </a:endParaRPr>
          </a:p>
        </p:txBody>
      </p:sp>
    </p:spTree>
    <p:extLst>
      <p:ext uri="{BB962C8B-B14F-4D97-AF65-F5344CB8AC3E}">
        <p14:creationId xmlns:p14="http://schemas.microsoft.com/office/powerpoint/2010/main" val="123137803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body" idx="1"/>
          </p:nvPr>
        </p:nvSpPr>
        <p:spPr>
          <a:xfrm>
            <a:off x="457200" y="1628800"/>
            <a:ext cx="8229600" cy="4608511"/>
          </a:xfrm>
        </p:spPr>
        <p:txBody>
          <a:bodyPr/>
          <a:lstStyle/>
          <a:p>
            <a:pPr lvl="0"/>
            <a:endParaRPr lang="en-GB" sz="2300" dirty="0"/>
          </a:p>
          <a:p>
            <a:pPr marL="457200" lvl="1" indent="0">
              <a:buNone/>
            </a:pPr>
            <a:r>
              <a:rPr lang="en-GB" sz="2500" b="1" dirty="0" smtClean="0"/>
              <a:t>         </a:t>
            </a:r>
            <a:endParaRPr lang="en-GB" sz="2300" dirty="0"/>
          </a:p>
        </p:txBody>
      </p:sp>
      <p:sp>
        <p:nvSpPr>
          <p:cNvPr id="4" name="Title 1"/>
          <p:cNvSpPr>
            <a:spLocks noGrp="1"/>
          </p:cNvSpPr>
          <p:nvPr>
            <p:ph type="title"/>
          </p:nvPr>
        </p:nvSpPr>
        <p:spPr>
          <a:xfrm>
            <a:off x="395288" y="1196752"/>
            <a:ext cx="8229600" cy="504974"/>
          </a:xfrm>
        </p:spPr>
        <p:txBody>
          <a:bodyPr/>
          <a:lstStyle/>
          <a:p>
            <a:pPr algn="r"/>
            <a:r>
              <a:rPr lang="en-GB" sz="2300" dirty="0" smtClean="0">
                <a:solidFill>
                  <a:srgbClr val="FF0000"/>
                </a:solidFill>
              </a:rPr>
              <a:t>examples </a:t>
            </a:r>
            <a:r>
              <a:rPr lang="en-GB" sz="2000" dirty="0" smtClean="0">
                <a:solidFill>
                  <a:srgbClr val="FF0000"/>
                </a:solidFill>
              </a:rPr>
              <a:t>(2 of 2)</a:t>
            </a:r>
            <a:endParaRPr lang="en-GB" sz="2000" dirty="0">
              <a:solidFill>
                <a:srgbClr val="FF0000"/>
              </a:solidFill>
            </a:endParaRPr>
          </a:p>
        </p:txBody>
      </p:sp>
      <p:sp>
        <p:nvSpPr>
          <p:cNvPr id="3" name="Slide Number Placeholder 2"/>
          <p:cNvSpPr>
            <a:spLocks noGrp="1"/>
          </p:cNvSpPr>
          <p:nvPr>
            <p:ph type="sldNum" sz="quarter" idx="12"/>
          </p:nvPr>
        </p:nvSpPr>
        <p:spPr/>
        <p:txBody>
          <a:bodyPr/>
          <a:lstStyle/>
          <a:p>
            <a:fld id="{14F0E55B-1EBF-4C63-9883-404455EB20A7}" type="slidenum">
              <a:rPr lang="en-GB" altLang="en-US" smtClean="0"/>
              <a:pPr/>
              <a:t>54</a:t>
            </a:fld>
            <a:endParaRPr lang="en-GB" altLang="en-US"/>
          </a:p>
        </p:txBody>
      </p:sp>
      <p:graphicFrame>
        <p:nvGraphicFramePr>
          <p:cNvPr id="6" name="Table 5"/>
          <p:cNvGraphicFramePr>
            <a:graphicFrameLocks noGrp="1"/>
          </p:cNvGraphicFramePr>
          <p:nvPr>
            <p:extLst>
              <p:ext uri="{D42A27DB-BD31-4B8C-83A1-F6EECF244321}">
                <p14:modId xmlns:p14="http://schemas.microsoft.com/office/powerpoint/2010/main" val="711657305"/>
              </p:ext>
            </p:extLst>
          </p:nvPr>
        </p:nvGraphicFramePr>
        <p:xfrm>
          <a:off x="395536" y="1700808"/>
          <a:ext cx="8424936" cy="4608948"/>
        </p:xfrm>
        <a:graphic>
          <a:graphicData uri="http://schemas.openxmlformats.org/drawingml/2006/table">
            <a:tbl>
              <a:tblPr firstRow="1" firstCol="1" bandRow="1">
                <a:tableStyleId>{5C22544A-7EE6-4342-B048-85BDC9FD1C3A}</a:tableStyleId>
              </a:tblPr>
              <a:tblGrid>
                <a:gridCol w="1875000"/>
                <a:gridCol w="1155021"/>
                <a:gridCol w="665127"/>
                <a:gridCol w="1108544"/>
                <a:gridCol w="1108544"/>
                <a:gridCol w="1108544"/>
                <a:gridCol w="1404156"/>
              </a:tblGrid>
              <a:tr h="348045">
                <a:tc>
                  <a:txBody>
                    <a:bodyPr/>
                    <a:lstStyle/>
                    <a:p>
                      <a:pPr>
                        <a:lnSpc>
                          <a:spcPct val="115000"/>
                        </a:lnSpc>
                        <a:spcAft>
                          <a:spcPts val="1000"/>
                        </a:spcAft>
                      </a:pPr>
                      <a:r>
                        <a:rPr lang="en-GB" sz="1100" b="1" dirty="0">
                          <a:solidFill>
                            <a:schemeClr val="tx1"/>
                          </a:solidFill>
                          <a:effectLst/>
                        </a:rPr>
                        <a:t>All costs eligible</a:t>
                      </a:r>
                    </a:p>
                    <a:p>
                      <a:pPr>
                        <a:lnSpc>
                          <a:spcPct val="115000"/>
                        </a:lnSpc>
                        <a:spcAft>
                          <a:spcPts val="1000"/>
                        </a:spcAft>
                      </a:pPr>
                      <a:r>
                        <a:rPr lang="en-GB" sz="1100" b="1" dirty="0">
                          <a:solidFill>
                            <a:schemeClr val="tx1"/>
                          </a:solidFill>
                          <a:effectLst/>
                        </a:rPr>
                        <a:t>no penalties</a:t>
                      </a:r>
                      <a:endParaRPr lang="en-GB" sz="1100" b="1" dirty="0">
                        <a:solidFill>
                          <a:schemeClr val="tx1"/>
                        </a:solidFill>
                        <a:effectLst/>
                        <a:latin typeface="Calibri"/>
                        <a:ea typeface="Calibri"/>
                        <a:cs typeface="Times New Roman"/>
                      </a:endParaRPr>
                    </a:p>
                  </a:txBody>
                  <a:tcPr marL="28982" marR="28982" marT="5955" marB="0" anchor="ctr">
                    <a:lnL w="38100" cap="flat" cmpd="sng" algn="ctr">
                      <a:solidFill>
                        <a:schemeClr val="tx1"/>
                      </a:solidFill>
                      <a:prstDash val="solid"/>
                      <a:round/>
                      <a:headEnd type="none" w="med" len="med"/>
                      <a:tailEnd type="none" w="med" len="med"/>
                    </a:lnL>
                    <a:lnT w="38100" cap="flat" cmpd="sng" algn="ctr">
                      <a:solidFill>
                        <a:schemeClr val="tx1"/>
                      </a:solidFill>
                      <a:prstDash val="solid"/>
                      <a:round/>
                      <a:headEnd type="none" w="med" len="med"/>
                      <a:tailEnd type="none" w="med" len="med"/>
                    </a:lnT>
                  </a:tcPr>
                </a:tc>
                <a:tc>
                  <a:txBody>
                    <a:bodyPr/>
                    <a:lstStyle/>
                    <a:p>
                      <a:pPr>
                        <a:lnSpc>
                          <a:spcPct val="115000"/>
                        </a:lnSpc>
                        <a:spcAft>
                          <a:spcPts val="1000"/>
                        </a:spcAft>
                      </a:pPr>
                      <a:r>
                        <a:rPr lang="en-GB" sz="1100" b="1" dirty="0">
                          <a:solidFill>
                            <a:schemeClr val="tx1"/>
                          </a:solidFill>
                          <a:effectLst/>
                        </a:rPr>
                        <a:t> </a:t>
                      </a:r>
                      <a:endParaRPr lang="en-GB" sz="1100" b="1" dirty="0">
                        <a:solidFill>
                          <a:schemeClr val="tx1"/>
                        </a:solidFill>
                        <a:effectLst/>
                        <a:latin typeface="Calibri"/>
                        <a:ea typeface="Calibri"/>
                        <a:cs typeface="Times New Roman"/>
                      </a:endParaRPr>
                    </a:p>
                  </a:txBody>
                  <a:tcPr marL="28982" marR="28982" marT="5955" marB="0" anchor="ctr">
                    <a:lnR w="3810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tcPr>
                </a:tc>
                <a:tc>
                  <a:txBody>
                    <a:bodyPr/>
                    <a:lstStyle/>
                    <a:p>
                      <a:pPr>
                        <a:lnSpc>
                          <a:spcPct val="115000"/>
                        </a:lnSpc>
                        <a:spcAft>
                          <a:spcPts val="1000"/>
                        </a:spcAft>
                      </a:pPr>
                      <a:r>
                        <a:rPr lang="en-GB" sz="1100" b="1" dirty="0">
                          <a:solidFill>
                            <a:schemeClr val="tx1"/>
                          </a:solidFill>
                          <a:effectLst/>
                        </a:rPr>
                        <a:t> </a:t>
                      </a:r>
                      <a:endParaRPr lang="en-GB" sz="1100" b="1" dirty="0">
                        <a:solidFill>
                          <a:schemeClr val="tx1"/>
                        </a:solidFill>
                        <a:effectLst/>
                        <a:latin typeface="Calibri"/>
                        <a:ea typeface="Calibri"/>
                        <a:cs typeface="Times New Roman"/>
                      </a:endParaRPr>
                    </a:p>
                  </a:txBody>
                  <a:tcPr marL="28982" marR="28982" marT="5955" marB="0" anchor="ctr">
                    <a:lnL w="38100" cap="flat" cmpd="sng" algn="ctr">
                      <a:no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tcPr>
                </a:tc>
                <a:tc gridSpan="2">
                  <a:txBody>
                    <a:bodyPr/>
                    <a:lstStyle/>
                    <a:p>
                      <a:pPr>
                        <a:lnSpc>
                          <a:spcPct val="115000"/>
                        </a:lnSpc>
                        <a:spcAft>
                          <a:spcPts val="1000"/>
                        </a:spcAft>
                      </a:pPr>
                      <a:r>
                        <a:rPr lang="en-GB" sz="1100" b="1" dirty="0">
                          <a:solidFill>
                            <a:schemeClr val="tx1"/>
                          </a:solidFill>
                          <a:effectLst/>
                        </a:rPr>
                        <a:t>Total declared expenditure  </a:t>
                      </a:r>
                      <a:endParaRPr lang="en-GB" sz="1100" b="1" dirty="0">
                        <a:solidFill>
                          <a:schemeClr val="tx1"/>
                        </a:solidFill>
                        <a:effectLst/>
                        <a:latin typeface="Calibri"/>
                        <a:ea typeface="Calibri"/>
                        <a:cs typeface="Times New Roman"/>
                      </a:endParaRPr>
                    </a:p>
                  </a:txBody>
                  <a:tcPr marL="28982" marR="28982" marT="5955"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tcPr>
                </a:tc>
                <a:tc hMerge="1">
                  <a:txBody>
                    <a:bodyPr/>
                    <a:lstStyle/>
                    <a:p>
                      <a:pPr>
                        <a:lnSpc>
                          <a:spcPct val="115000"/>
                        </a:lnSpc>
                        <a:spcAft>
                          <a:spcPts val="1000"/>
                        </a:spcAft>
                      </a:pPr>
                      <a:endParaRPr lang="en-GB" sz="1100" b="1" dirty="0">
                        <a:solidFill>
                          <a:schemeClr val="tx1"/>
                        </a:solidFill>
                        <a:effectLst/>
                        <a:latin typeface="Calibri"/>
                        <a:ea typeface="Calibri"/>
                        <a:cs typeface="Times New Roman"/>
                      </a:endParaRPr>
                    </a:p>
                  </a:txBody>
                  <a:tcPr marL="28982" marR="28982" marT="5955" marB="0" anchor="ctr">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tcPr>
                </a:tc>
                <a:tc gridSpan="2">
                  <a:txBody>
                    <a:bodyPr/>
                    <a:lstStyle/>
                    <a:p>
                      <a:pPr marL="0" marR="0" indent="0" algn="l" defTabSz="914400" rtl="0" eaLnBrk="1" fontAlgn="auto" latinLnBrk="0" hangingPunct="1">
                        <a:lnSpc>
                          <a:spcPct val="115000"/>
                        </a:lnSpc>
                        <a:spcBef>
                          <a:spcPts val="0"/>
                        </a:spcBef>
                        <a:spcAft>
                          <a:spcPts val="1000"/>
                        </a:spcAft>
                        <a:buClrTx/>
                        <a:buSzTx/>
                        <a:buFontTx/>
                        <a:buNone/>
                        <a:tabLst/>
                        <a:defRPr/>
                      </a:pPr>
                      <a:r>
                        <a:rPr lang="en-GB" sz="1100" b="1" dirty="0" smtClean="0">
                          <a:solidFill>
                            <a:schemeClr val="tx1"/>
                          </a:solidFill>
                          <a:effectLst/>
                        </a:rPr>
                        <a:t>Total declared expenditure  </a:t>
                      </a:r>
                      <a:endParaRPr lang="en-GB" sz="1100" b="1" dirty="0" smtClean="0">
                        <a:solidFill>
                          <a:schemeClr val="tx1"/>
                        </a:solidFill>
                        <a:effectLst/>
                        <a:latin typeface="Calibri"/>
                        <a:ea typeface="Calibri"/>
                        <a:cs typeface="Times New Roman"/>
                      </a:endParaRPr>
                    </a:p>
                  </a:txBody>
                  <a:tcPr marL="28982" marR="28982" marT="5955"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tcPr>
                </a:tc>
                <a:tc hMerge="1">
                  <a:txBody>
                    <a:bodyPr/>
                    <a:lstStyle/>
                    <a:p>
                      <a:pPr>
                        <a:lnSpc>
                          <a:spcPct val="115000"/>
                        </a:lnSpc>
                        <a:spcAft>
                          <a:spcPts val="1000"/>
                        </a:spcAft>
                      </a:pPr>
                      <a:endParaRPr lang="en-GB" sz="1100" b="1" dirty="0">
                        <a:solidFill>
                          <a:schemeClr val="tx1"/>
                        </a:solidFill>
                        <a:effectLst/>
                        <a:latin typeface="Calibri"/>
                        <a:ea typeface="Calibri"/>
                        <a:cs typeface="Times New Roman"/>
                      </a:endParaRPr>
                    </a:p>
                  </a:txBody>
                  <a:tcPr marL="28982" marR="28982" marT="5955" marB="0" anchor="ctr">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tcPr>
                </a:tc>
              </a:tr>
              <a:tr h="669035">
                <a:tc>
                  <a:txBody>
                    <a:bodyPr/>
                    <a:lstStyle/>
                    <a:p>
                      <a:pPr>
                        <a:lnSpc>
                          <a:spcPct val="115000"/>
                        </a:lnSpc>
                        <a:spcAft>
                          <a:spcPts val="1000"/>
                        </a:spcAft>
                      </a:pPr>
                      <a:r>
                        <a:rPr lang="en-GB" sz="1100" b="1" dirty="0">
                          <a:solidFill>
                            <a:schemeClr val="tx1"/>
                          </a:solidFill>
                          <a:effectLst/>
                        </a:rPr>
                        <a:t> </a:t>
                      </a:r>
                      <a:endParaRPr lang="en-GB" sz="1100" b="1" dirty="0">
                        <a:solidFill>
                          <a:schemeClr val="tx1"/>
                        </a:solidFill>
                        <a:effectLst/>
                        <a:latin typeface="Calibri"/>
                        <a:ea typeface="Calibri"/>
                        <a:cs typeface="Times New Roman"/>
                      </a:endParaRPr>
                    </a:p>
                  </a:txBody>
                  <a:tcPr marL="28982" marR="28982" marT="5955" marB="0" anchor="ctr">
                    <a:lnL w="38100" cap="flat" cmpd="sng" algn="ctr">
                      <a:solidFill>
                        <a:schemeClr val="tx1"/>
                      </a:solidFill>
                      <a:prstDash val="solid"/>
                      <a:round/>
                      <a:headEnd type="none" w="med" len="med"/>
                      <a:tailEnd type="none" w="med" len="med"/>
                    </a:lnL>
                  </a:tcPr>
                </a:tc>
                <a:tc>
                  <a:txBody>
                    <a:bodyPr/>
                    <a:lstStyle/>
                    <a:p>
                      <a:pPr>
                        <a:lnSpc>
                          <a:spcPct val="115000"/>
                        </a:lnSpc>
                        <a:spcAft>
                          <a:spcPts val="1000"/>
                        </a:spcAft>
                      </a:pPr>
                      <a:r>
                        <a:rPr lang="en-GB" sz="1100" b="1" dirty="0">
                          <a:solidFill>
                            <a:srgbClr val="C00000"/>
                          </a:solidFill>
                          <a:effectLst/>
                        </a:rPr>
                        <a:t>Grant </a:t>
                      </a:r>
                      <a:r>
                        <a:rPr lang="en-GB" sz="1100" b="1" dirty="0" smtClean="0">
                          <a:solidFill>
                            <a:srgbClr val="C00000"/>
                          </a:solidFill>
                          <a:effectLst/>
                        </a:rPr>
                        <a:t>awarded</a:t>
                      </a:r>
                      <a:endParaRPr lang="en-GB" sz="1100" b="1" dirty="0">
                        <a:solidFill>
                          <a:srgbClr val="C00000"/>
                        </a:solidFill>
                        <a:effectLst/>
                      </a:endParaRPr>
                    </a:p>
                  </a:txBody>
                  <a:tcPr marL="28982" marR="28982" marT="5955" marB="0" anchor="ctr">
                    <a:lnR w="38100" cap="flat" cmpd="sng" algn="ctr">
                      <a:noFill/>
                      <a:prstDash val="solid"/>
                      <a:round/>
                      <a:headEnd type="none" w="med" len="med"/>
                      <a:tailEnd type="none" w="med" len="med"/>
                    </a:lnR>
                  </a:tcPr>
                </a:tc>
                <a:tc>
                  <a:txBody>
                    <a:bodyPr/>
                    <a:lstStyle/>
                    <a:p>
                      <a:pPr>
                        <a:lnSpc>
                          <a:spcPct val="115000"/>
                        </a:lnSpc>
                        <a:spcAft>
                          <a:spcPts val="1000"/>
                        </a:spcAft>
                      </a:pPr>
                      <a:r>
                        <a:rPr lang="en-GB" sz="1100" b="1" dirty="0" smtClean="0">
                          <a:solidFill>
                            <a:schemeClr val="tx1"/>
                          </a:solidFill>
                          <a:effectLst/>
                        </a:rPr>
                        <a:t>% </a:t>
                      </a:r>
                      <a:r>
                        <a:rPr lang="en-GB" sz="1100" b="1" dirty="0">
                          <a:solidFill>
                            <a:schemeClr val="tx1"/>
                          </a:solidFill>
                          <a:effectLst/>
                        </a:rPr>
                        <a:t>TOTAL GRANT</a:t>
                      </a:r>
                      <a:endParaRPr lang="en-GB" sz="1100" b="1" dirty="0">
                        <a:solidFill>
                          <a:schemeClr val="tx1"/>
                        </a:solidFill>
                        <a:effectLst/>
                        <a:latin typeface="Calibri"/>
                        <a:ea typeface="Calibri"/>
                        <a:cs typeface="Times New Roman"/>
                      </a:endParaRPr>
                    </a:p>
                  </a:txBody>
                  <a:tcPr marL="28982" marR="28982" marT="5955" marB="0" anchor="ctr">
                    <a:lnL w="38100" cap="flat" cmpd="sng" algn="ctr">
                      <a:noFill/>
                      <a:prstDash val="solid"/>
                      <a:round/>
                      <a:headEnd type="none" w="med" len="med"/>
                      <a:tailEnd type="none" w="med" len="med"/>
                    </a:lnL>
                    <a:lnR w="38100" cap="flat" cmpd="sng" algn="ctr">
                      <a:solidFill>
                        <a:schemeClr val="tx1"/>
                      </a:solidFill>
                      <a:prstDash val="solid"/>
                      <a:round/>
                      <a:headEnd type="none" w="med" len="med"/>
                      <a:tailEnd type="none" w="med" len="med"/>
                    </a:lnR>
                  </a:tcPr>
                </a:tc>
                <a:tc>
                  <a:txBody>
                    <a:bodyPr/>
                    <a:lstStyle/>
                    <a:p>
                      <a:pPr>
                        <a:lnSpc>
                          <a:spcPct val="115000"/>
                        </a:lnSpc>
                        <a:spcAft>
                          <a:spcPts val="1000"/>
                        </a:spcAft>
                      </a:pPr>
                      <a:r>
                        <a:rPr lang="en-GB" sz="1100" b="1" dirty="0">
                          <a:solidFill>
                            <a:schemeClr val="tx1"/>
                          </a:solidFill>
                          <a:effectLst/>
                        </a:rPr>
                        <a:t>= total grant awarded</a:t>
                      </a:r>
                      <a:endParaRPr lang="en-GB" sz="1100" b="1" dirty="0">
                        <a:solidFill>
                          <a:schemeClr val="tx1"/>
                        </a:solidFill>
                        <a:effectLst/>
                        <a:latin typeface="Calibri"/>
                        <a:ea typeface="Calibri"/>
                        <a:cs typeface="Times New Roman"/>
                      </a:endParaRPr>
                    </a:p>
                  </a:txBody>
                  <a:tcPr marL="28982" marR="28982" marT="5955" marB="0" anchor="ctr">
                    <a:lnL w="38100" cap="flat" cmpd="sng" algn="ctr">
                      <a:solidFill>
                        <a:schemeClr val="tx1"/>
                      </a:solidFill>
                      <a:prstDash val="solid"/>
                      <a:round/>
                      <a:headEnd type="none" w="med" len="med"/>
                      <a:tailEnd type="none" w="med" len="med"/>
                    </a:lnL>
                  </a:tcPr>
                </a:tc>
                <a:tc>
                  <a:txBody>
                    <a:bodyPr/>
                    <a:lstStyle/>
                    <a:p>
                      <a:pPr>
                        <a:lnSpc>
                          <a:spcPct val="115000"/>
                        </a:lnSpc>
                        <a:spcAft>
                          <a:spcPts val="1000"/>
                        </a:spcAft>
                      </a:pPr>
                      <a:r>
                        <a:rPr lang="en-GB" sz="1100" b="1" dirty="0">
                          <a:solidFill>
                            <a:schemeClr val="tx1"/>
                          </a:solidFill>
                          <a:effectLst/>
                        </a:rPr>
                        <a:t>% </a:t>
                      </a:r>
                      <a:r>
                        <a:rPr lang="en-GB" sz="1100" b="1" dirty="0" smtClean="0">
                          <a:solidFill>
                            <a:schemeClr val="tx1"/>
                          </a:solidFill>
                          <a:effectLst/>
                        </a:rPr>
                        <a:t> </a:t>
                      </a:r>
                      <a:r>
                        <a:rPr lang="en-GB" sz="1100" b="1" dirty="0">
                          <a:solidFill>
                            <a:schemeClr val="tx1"/>
                          </a:solidFill>
                          <a:effectLst/>
                        </a:rPr>
                        <a:t>TOTAL </a:t>
                      </a:r>
                      <a:r>
                        <a:rPr lang="en-GB" sz="1100" b="1" dirty="0" smtClean="0">
                          <a:solidFill>
                            <a:schemeClr val="tx1"/>
                          </a:solidFill>
                          <a:effectLst/>
                        </a:rPr>
                        <a:t>GRANT AWARDED</a:t>
                      </a:r>
                      <a:endParaRPr lang="en-GB" sz="1100" b="1" dirty="0">
                        <a:solidFill>
                          <a:schemeClr val="tx1"/>
                        </a:solidFill>
                        <a:effectLst/>
                        <a:latin typeface="Calibri"/>
                        <a:ea typeface="Calibri"/>
                        <a:cs typeface="Times New Roman"/>
                      </a:endParaRPr>
                    </a:p>
                  </a:txBody>
                  <a:tcPr marL="28982" marR="28982" marT="5955" marB="0" anchor="ctr">
                    <a:lnR w="38100" cap="flat" cmpd="sng" algn="ctr">
                      <a:solidFill>
                        <a:schemeClr val="tx1"/>
                      </a:solidFill>
                      <a:prstDash val="solid"/>
                      <a:round/>
                      <a:headEnd type="none" w="med" len="med"/>
                      <a:tailEnd type="none" w="med" len="med"/>
                    </a:lnR>
                  </a:tcPr>
                </a:tc>
                <a:tc>
                  <a:txBody>
                    <a:bodyPr/>
                    <a:lstStyle/>
                    <a:p>
                      <a:pPr marL="0" marR="0" indent="0" algn="l" defTabSz="914400" rtl="0" eaLnBrk="1" fontAlgn="auto" latinLnBrk="0" hangingPunct="1">
                        <a:lnSpc>
                          <a:spcPct val="115000"/>
                        </a:lnSpc>
                        <a:spcBef>
                          <a:spcPts val="0"/>
                        </a:spcBef>
                        <a:spcAft>
                          <a:spcPts val="1000"/>
                        </a:spcAft>
                        <a:buClrTx/>
                        <a:buSzTx/>
                        <a:buFontTx/>
                        <a:buNone/>
                        <a:tabLst/>
                        <a:defRPr/>
                      </a:pPr>
                      <a:r>
                        <a:rPr lang="en-GB" sz="1100" b="1" dirty="0" smtClean="0">
                          <a:solidFill>
                            <a:schemeClr val="tx1"/>
                          </a:solidFill>
                          <a:effectLst/>
                        </a:rPr>
                        <a:t>= total grant awarded</a:t>
                      </a:r>
                      <a:endParaRPr lang="en-GB" sz="1100" b="1" dirty="0">
                        <a:solidFill>
                          <a:schemeClr val="tx1"/>
                        </a:solidFill>
                        <a:effectLst/>
                        <a:latin typeface="Calibri"/>
                        <a:ea typeface="Calibri"/>
                        <a:cs typeface="Times New Roman"/>
                      </a:endParaRPr>
                    </a:p>
                  </a:txBody>
                  <a:tcPr marL="28982" marR="28982" marT="5955" marB="0" anchor="ctr">
                    <a:lnL w="38100" cap="flat" cmpd="sng" algn="ctr">
                      <a:solidFill>
                        <a:schemeClr val="tx1"/>
                      </a:solidFill>
                      <a:prstDash val="solid"/>
                      <a:round/>
                      <a:headEnd type="none" w="med" len="med"/>
                      <a:tailEnd type="none" w="med" len="med"/>
                    </a:lnL>
                  </a:tcPr>
                </a:tc>
                <a:tc>
                  <a:txBody>
                    <a:bodyPr/>
                    <a:lstStyle/>
                    <a:p>
                      <a:pPr marL="0" marR="0" indent="0" algn="l" defTabSz="914400" rtl="0" eaLnBrk="1" fontAlgn="auto" latinLnBrk="0" hangingPunct="1">
                        <a:lnSpc>
                          <a:spcPct val="115000"/>
                        </a:lnSpc>
                        <a:spcBef>
                          <a:spcPts val="0"/>
                        </a:spcBef>
                        <a:spcAft>
                          <a:spcPts val="1000"/>
                        </a:spcAft>
                        <a:buClrTx/>
                        <a:buSzTx/>
                        <a:buFontTx/>
                        <a:buNone/>
                        <a:tabLst/>
                        <a:defRPr/>
                      </a:pPr>
                      <a:r>
                        <a:rPr lang="en-GB" sz="1100" b="1" dirty="0" smtClean="0">
                          <a:solidFill>
                            <a:schemeClr val="tx1"/>
                          </a:solidFill>
                          <a:effectLst/>
                        </a:rPr>
                        <a:t>%  TOTAL GRANT AWARDED</a:t>
                      </a:r>
                      <a:endParaRPr lang="en-GB" sz="1100" b="1" dirty="0">
                        <a:solidFill>
                          <a:schemeClr val="tx1"/>
                        </a:solidFill>
                        <a:effectLst/>
                        <a:latin typeface="Calibri"/>
                        <a:ea typeface="Calibri"/>
                        <a:cs typeface="Times New Roman"/>
                      </a:endParaRPr>
                    </a:p>
                  </a:txBody>
                  <a:tcPr marL="28982" marR="28982" marT="5955" marB="0" anchor="ctr">
                    <a:lnR w="38100" cap="flat" cmpd="sng" algn="ctr">
                      <a:solidFill>
                        <a:schemeClr val="tx1"/>
                      </a:solidFill>
                      <a:prstDash val="solid"/>
                      <a:round/>
                      <a:headEnd type="none" w="med" len="med"/>
                      <a:tailEnd type="none" w="med" len="med"/>
                    </a:lnR>
                  </a:tcPr>
                </a:tc>
              </a:tr>
              <a:tr h="636075">
                <a:tc>
                  <a:txBody>
                    <a:bodyPr/>
                    <a:lstStyle/>
                    <a:p>
                      <a:pPr>
                        <a:lnSpc>
                          <a:spcPct val="115000"/>
                        </a:lnSpc>
                        <a:spcAft>
                          <a:spcPts val="1000"/>
                        </a:spcAft>
                      </a:pPr>
                      <a:r>
                        <a:rPr lang="en-GB" sz="1100" b="1" dirty="0">
                          <a:solidFill>
                            <a:schemeClr val="tx1"/>
                          </a:solidFill>
                          <a:effectLst/>
                        </a:rPr>
                        <a:t>I      STAFF COSTS</a:t>
                      </a:r>
                      <a:endParaRPr lang="en-GB" sz="1100" b="1" dirty="0">
                        <a:solidFill>
                          <a:schemeClr val="tx1"/>
                        </a:solidFill>
                        <a:effectLst/>
                        <a:latin typeface="Calibri"/>
                        <a:ea typeface="Calibri"/>
                        <a:cs typeface="Times New Roman"/>
                      </a:endParaRPr>
                    </a:p>
                  </a:txBody>
                  <a:tcPr marL="28982" marR="28982" marT="5955" marB="0" anchor="ctr">
                    <a:lnL w="38100" cap="flat" cmpd="sng" algn="ctr">
                      <a:solidFill>
                        <a:schemeClr val="tx1"/>
                      </a:solidFill>
                      <a:prstDash val="solid"/>
                      <a:round/>
                      <a:headEnd type="none" w="med" len="med"/>
                      <a:tailEnd type="none" w="med" len="med"/>
                    </a:lnL>
                  </a:tcPr>
                </a:tc>
                <a:tc>
                  <a:txBody>
                    <a:bodyPr/>
                    <a:lstStyle/>
                    <a:p>
                      <a:pPr>
                        <a:lnSpc>
                          <a:spcPct val="115000"/>
                        </a:lnSpc>
                        <a:spcAft>
                          <a:spcPts val="1000"/>
                        </a:spcAft>
                      </a:pPr>
                      <a:r>
                        <a:rPr lang="en-GB" sz="1200" b="1" dirty="0">
                          <a:solidFill>
                            <a:srgbClr val="C00000"/>
                          </a:solidFill>
                          <a:effectLst/>
                        </a:rPr>
                        <a:t>340.000</a:t>
                      </a:r>
                      <a:endParaRPr lang="en-GB" sz="1200" b="1" dirty="0">
                        <a:solidFill>
                          <a:srgbClr val="C00000"/>
                        </a:solidFill>
                        <a:effectLst/>
                        <a:latin typeface="Calibri"/>
                        <a:ea typeface="Calibri"/>
                        <a:cs typeface="Times New Roman"/>
                      </a:endParaRPr>
                    </a:p>
                  </a:txBody>
                  <a:tcPr marL="28982" marR="28982" marT="5955" marB="0" anchor="ctr">
                    <a:lnR w="38100" cap="flat" cmpd="sng" algn="ctr">
                      <a:noFill/>
                      <a:prstDash val="solid"/>
                      <a:round/>
                      <a:headEnd type="none" w="med" len="med"/>
                      <a:tailEnd type="none" w="med" len="med"/>
                    </a:lnR>
                  </a:tcPr>
                </a:tc>
                <a:tc>
                  <a:txBody>
                    <a:bodyPr/>
                    <a:lstStyle/>
                    <a:p>
                      <a:pPr>
                        <a:lnSpc>
                          <a:spcPct val="115000"/>
                        </a:lnSpc>
                        <a:spcAft>
                          <a:spcPts val="1000"/>
                        </a:spcAft>
                      </a:pPr>
                      <a:r>
                        <a:rPr lang="en-GB" sz="1200" b="1" dirty="0" smtClean="0">
                          <a:solidFill>
                            <a:schemeClr val="tx1"/>
                          </a:solidFill>
                          <a:effectLst/>
                        </a:rPr>
                        <a:t>40%</a:t>
                      </a:r>
                      <a:endParaRPr lang="en-GB" sz="1200" b="1" dirty="0">
                        <a:solidFill>
                          <a:schemeClr val="tx1"/>
                        </a:solidFill>
                        <a:effectLst/>
                        <a:latin typeface="Calibri"/>
                        <a:ea typeface="Calibri"/>
                        <a:cs typeface="Times New Roman"/>
                      </a:endParaRPr>
                    </a:p>
                  </a:txBody>
                  <a:tcPr marL="28982" marR="28982" marT="5955" marB="0" anchor="ctr">
                    <a:lnL w="38100" cap="flat" cmpd="sng" algn="ctr">
                      <a:noFill/>
                      <a:prstDash val="solid"/>
                      <a:round/>
                      <a:headEnd type="none" w="med" len="med"/>
                      <a:tailEnd type="none" w="med" len="med"/>
                    </a:lnL>
                    <a:lnR w="38100" cap="flat" cmpd="sng" algn="ctr">
                      <a:solidFill>
                        <a:schemeClr val="tx1"/>
                      </a:solidFill>
                      <a:prstDash val="solid"/>
                      <a:round/>
                      <a:headEnd type="none" w="med" len="med"/>
                      <a:tailEnd type="none" w="med" len="med"/>
                    </a:lnR>
                  </a:tcPr>
                </a:tc>
                <a:tc>
                  <a:txBody>
                    <a:bodyPr/>
                    <a:lstStyle/>
                    <a:p>
                      <a:pPr algn="r">
                        <a:lnSpc>
                          <a:spcPct val="115000"/>
                        </a:lnSpc>
                        <a:spcAft>
                          <a:spcPts val="1000"/>
                        </a:spcAft>
                      </a:pPr>
                      <a:r>
                        <a:rPr lang="en-GB" sz="1200" b="1" dirty="0" smtClean="0">
                          <a:solidFill>
                            <a:schemeClr val="tx1"/>
                          </a:solidFill>
                          <a:effectLst/>
                        </a:rPr>
                        <a:t>374.000</a:t>
                      </a:r>
                      <a:endParaRPr lang="en-GB" sz="1200" b="1" dirty="0">
                        <a:solidFill>
                          <a:schemeClr val="tx1"/>
                        </a:solidFill>
                        <a:effectLst/>
                        <a:latin typeface="Calibri"/>
                        <a:ea typeface="Calibri"/>
                        <a:cs typeface="Times New Roman"/>
                      </a:endParaRPr>
                    </a:p>
                  </a:txBody>
                  <a:tcPr marL="28982" marR="28982" marT="5955" marB="0" anchor="ctr">
                    <a:lnL w="38100" cap="flat" cmpd="sng" algn="ctr">
                      <a:solidFill>
                        <a:schemeClr val="tx1"/>
                      </a:solidFill>
                      <a:prstDash val="solid"/>
                      <a:round/>
                      <a:headEnd type="none" w="med" len="med"/>
                      <a:tailEnd type="none" w="med" len="med"/>
                    </a:lnL>
                  </a:tcPr>
                </a:tc>
                <a:tc>
                  <a:txBody>
                    <a:bodyPr/>
                    <a:lstStyle/>
                    <a:p>
                      <a:pPr algn="ctr">
                        <a:lnSpc>
                          <a:spcPct val="115000"/>
                        </a:lnSpc>
                        <a:spcAft>
                          <a:spcPts val="1000"/>
                        </a:spcAft>
                      </a:pPr>
                      <a:r>
                        <a:rPr lang="en-GB" sz="1200" b="1" dirty="0" smtClean="0">
                          <a:solidFill>
                            <a:schemeClr val="tx1"/>
                          </a:solidFill>
                          <a:effectLst/>
                        </a:rPr>
                        <a:t>44%</a:t>
                      </a:r>
                      <a:endParaRPr lang="en-GB" sz="1200" b="1" dirty="0">
                        <a:solidFill>
                          <a:schemeClr val="tx1"/>
                        </a:solidFill>
                        <a:effectLst/>
                        <a:latin typeface="Calibri"/>
                        <a:ea typeface="Calibri"/>
                        <a:cs typeface="Times New Roman"/>
                      </a:endParaRPr>
                    </a:p>
                  </a:txBody>
                  <a:tcPr marL="28982" marR="28982" marT="5955" marB="0" anchor="ctr">
                    <a:lnR w="38100" cap="flat" cmpd="sng" algn="ctr">
                      <a:solidFill>
                        <a:schemeClr val="tx1"/>
                      </a:solidFill>
                      <a:prstDash val="solid"/>
                      <a:round/>
                      <a:headEnd type="none" w="med" len="med"/>
                      <a:tailEnd type="none" w="med" len="med"/>
                    </a:lnR>
                  </a:tcPr>
                </a:tc>
                <a:tc>
                  <a:txBody>
                    <a:bodyPr/>
                    <a:lstStyle/>
                    <a:p>
                      <a:pPr algn="ctr">
                        <a:lnSpc>
                          <a:spcPct val="115000"/>
                        </a:lnSpc>
                        <a:spcAft>
                          <a:spcPts val="0"/>
                        </a:spcAft>
                      </a:pPr>
                      <a:r>
                        <a:rPr lang="en-GB" sz="1200" b="1" dirty="0" smtClean="0">
                          <a:solidFill>
                            <a:srgbClr val="0F5494"/>
                          </a:solidFill>
                          <a:effectLst/>
                        </a:rPr>
                        <a:t>385.000</a:t>
                      </a:r>
                      <a:endParaRPr lang="en-GB" sz="1200" b="1" dirty="0">
                        <a:solidFill>
                          <a:srgbClr val="0F5494"/>
                        </a:solidFill>
                        <a:effectLst/>
                        <a:latin typeface="Calibri"/>
                        <a:ea typeface="Calibri"/>
                        <a:cs typeface="Times New Roman"/>
                      </a:endParaRPr>
                    </a:p>
                  </a:txBody>
                  <a:tcPr marL="57220" marR="57220" marT="0" marB="0" anchor="ctr">
                    <a:lnL w="38100" cap="flat" cmpd="sng" algn="ctr">
                      <a:solidFill>
                        <a:schemeClr val="tx1"/>
                      </a:solidFill>
                      <a:prstDash val="solid"/>
                      <a:round/>
                      <a:headEnd type="none" w="med" len="med"/>
                      <a:tailEnd type="none" w="med" len="med"/>
                    </a:lnL>
                  </a:tcPr>
                </a:tc>
                <a:tc>
                  <a:txBody>
                    <a:bodyPr/>
                    <a:lstStyle/>
                    <a:p>
                      <a:pPr algn="ctr">
                        <a:lnSpc>
                          <a:spcPct val="115000"/>
                        </a:lnSpc>
                        <a:spcAft>
                          <a:spcPts val="0"/>
                        </a:spcAft>
                      </a:pPr>
                      <a:r>
                        <a:rPr lang="en-GB" sz="1600" b="1" dirty="0" smtClean="0">
                          <a:solidFill>
                            <a:srgbClr val="FF0000"/>
                          </a:solidFill>
                          <a:effectLst/>
                        </a:rPr>
                        <a:t>45,5%</a:t>
                      </a:r>
                      <a:endParaRPr lang="en-GB" sz="1600" b="1" dirty="0">
                        <a:solidFill>
                          <a:srgbClr val="FF0000"/>
                        </a:solidFill>
                        <a:effectLst/>
                        <a:latin typeface="Calibri"/>
                        <a:ea typeface="Calibri"/>
                        <a:cs typeface="Times New Roman"/>
                      </a:endParaRPr>
                    </a:p>
                  </a:txBody>
                  <a:tcPr marL="57220" marR="57220" marT="0" marB="0" anchor="ctr">
                    <a:lnR w="38100" cap="flat" cmpd="sng" algn="ctr">
                      <a:solidFill>
                        <a:schemeClr val="tx1"/>
                      </a:solidFill>
                      <a:prstDash val="solid"/>
                      <a:round/>
                      <a:headEnd type="none" w="med" len="med"/>
                      <a:tailEnd type="none" w="med" len="med"/>
                    </a:lnR>
                  </a:tcPr>
                </a:tc>
              </a:tr>
              <a:tr h="375175">
                <a:tc>
                  <a:txBody>
                    <a:bodyPr/>
                    <a:lstStyle/>
                    <a:p>
                      <a:pPr>
                        <a:lnSpc>
                          <a:spcPct val="115000"/>
                        </a:lnSpc>
                        <a:spcAft>
                          <a:spcPts val="1000"/>
                        </a:spcAft>
                      </a:pPr>
                      <a:r>
                        <a:rPr lang="en-GB" sz="1100" b="1">
                          <a:solidFill>
                            <a:schemeClr val="tx1"/>
                          </a:solidFill>
                          <a:effectLst/>
                        </a:rPr>
                        <a:t>II    TRAVEL COSTS</a:t>
                      </a:r>
                      <a:endParaRPr lang="en-GB" sz="1100" b="1">
                        <a:solidFill>
                          <a:schemeClr val="tx1"/>
                        </a:solidFill>
                        <a:effectLst/>
                        <a:latin typeface="Calibri"/>
                        <a:ea typeface="Calibri"/>
                        <a:cs typeface="Times New Roman"/>
                      </a:endParaRPr>
                    </a:p>
                  </a:txBody>
                  <a:tcPr marL="28982" marR="28982" marT="5955" marB="0" anchor="ctr">
                    <a:lnL w="38100" cap="flat" cmpd="sng" algn="ctr">
                      <a:solidFill>
                        <a:schemeClr val="tx1"/>
                      </a:solidFill>
                      <a:prstDash val="solid"/>
                      <a:round/>
                      <a:headEnd type="none" w="med" len="med"/>
                      <a:tailEnd type="none" w="med" len="med"/>
                    </a:lnL>
                  </a:tcPr>
                </a:tc>
                <a:tc>
                  <a:txBody>
                    <a:bodyPr/>
                    <a:lstStyle/>
                    <a:p>
                      <a:pPr>
                        <a:lnSpc>
                          <a:spcPct val="115000"/>
                        </a:lnSpc>
                        <a:spcAft>
                          <a:spcPts val="1000"/>
                        </a:spcAft>
                      </a:pPr>
                      <a:r>
                        <a:rPr lang="en-GB" sz="1200" b="1" dirty="0">
                          <a:solidFill>
                            <a:srgbClr val="C00000"/>
                          </a:solidFill>
                          <a:effectLst/>
                        </a:rPr>
                        <a:t>150.000</a:t>
                      </a:r>
                      <a:endParaRPr lang="en-GB" sz="1200" b="1" dirty="0">
                        <a:solidFill>
                          <a:srgbClr val="C00000"/>
                        </a:solidFill>
                        <a:effectLst/>
                        <a:latin typeface="Calibri"/>
                        <a:ea typeface="Calibri"/>
                        <a:cs typeface="Times New Roman"/>
                      </a:endParaRPr>
                    </a:p>
                  </a:txBody>
                  <a:tcPr marL="28982" marR="28982" marT="5955" marB="0" anchor="ctr">
                    <a:lnR w="38100" cap="flat" cmpd="sng" algn="ctr">
                      <a:noFill/>
                      <a:prstDash val="solid"/>
                      <a:round/>
                      <a:headEnd type="none" w="med" len="med"/>
                      <a:tailEnd type="none" w="med" len="med"/>
                    </a:lnR>
                  </a:tcPr>
                </a:tc>
                <a:tc>
                  <a:txBody>
                    <a:bodyPr/>
                    <a:lstStyle/>
                    <a:p>
                      <a:pPr>
                        <a:lnSpc>
                          <a:spcPct val="115000"/>
                        </a:lnSpc>
                        <a:spcAft>
                          <a:spcPts val="1000"/>
                        </a:spcAft>
                      </a:pPr>
                      <a:r>
                        <a:rPr lang="en-GB" sz="1200" b="1" dirty="0" smtClean="0">
                          <a:solidFill>
                            <a:schemeClr val="tx1"/>
                          </a:solidFill>
                          <a:effectLst/>
                        </a:rPr>
                        <a:t>17,5%</a:t>
                      </a:r>
                      <a:endParaRPr lang="en-GB" sz="1200" b="1" dirty="0">
                        <a:solidFill>
                          <a:schemeClr val="tx1"/>
                        </a:solidFill>
                        <a:effectLst/>
                        <a:latin typeface="Calibri"/>
                        <a:ea typeface="Calibri"/>
                        <a:cs typeface="Times New Roman"/>
                      </a:endParaRPr>
                    </a:p>
                  </a:txBody>
                  <a:tcPr marL="28982" marR="28982" marT="5955" marB="0" anchor="ctr">
                    <a:lnL w="38100" cap="flat" cmpd="sng" algn="ctr">
                      <a:noFill/>
                      <a:prstDash val="solid"/>
                      <a:round/>
                      <a:headEnd type="none" w="med" len="med"/>
                      <a:tailEnd type="none" w="med" len="med"/>
                    </a:lnL>
                    <a:lnR w="38100" cap="flat" cmpd="sng" algn="ctr">
                      <a:solidFill>
                        <a:schemeClr val="tx1"/>
                      </a:solidFill>
                      <a:prstDash val="solid"/>
                      <a:round/>
                      <a:headEnd type="none" w="med" len="med"/>
                      <a:tailEnd type="none" w="med" len="med"/>
                    </a:lnR>
                  </a:tcPr>
                </a:tc>
                <a:tc>
                  <a:txBody>
                    <a:bodyPr/>
                    <a:lstStyle/>
                    <a:p>
                      <a:pPr algn="r">
                        <a:lnSpc>
                          <a:spcPct val="115000"/>
                        </a:lnSpc>
                        <a:spcAft>
                          <a:spcPts val="1000"/>
                        </a:spcAft>
                      </a:pPr>
                      <a:r>
                        <a:rPr lang="en-GB" sz="1200" b="1" dirty="0">
                          <a:solidFill>
                            <a:schemeClr val="tx1"/>
                          </a:solidFill>
                          <a:effectLst/>
                        </a:rPr>
                        <a:t>150.000</a:t>
                      </a:r>
                      <a:endParaRPr lang="en-GB" sz="1200" b="1" dirty="0">
                        <a:solidFill>
                          <a:schemeClr val="tx1"/>
                        </a:solidFill>
                        <a:effectLst/>
                        <a:latin typeface="Calibri"/>
                        <a:ea typeface="Calibri"/>
                        <a:cs typeface="Times New Roman"/>
                      </a:endParaRPr>
                    </a:p>
                  </a:txBody>
                  <a:tcPr marL="28982" marR="28982" marT="5955" marB="0" anchor="ctr">
                    <a:lnL w="38100" cap="flat" cmpd="sng" algn="ctr">
                      <a:solidFill>
                        <a:schemeClr val="tx1"/>
                      </a:solidFill>
                      <a:prstDash val="solid"/>
                      <a:round/>
                      <a:headEnd type="none" w="med" len="med"/>
                      <a:tailEnd type="none" w="med" len="med"/>
                    </a:lnL>
                  </a:tcPr>
                </a:tc>
                <a:tc>
                  <a:txBody>
                    <a:bodyPr/>
                    <a:lstStyle/>
                    <a:p>
                      <a:pPr>
                        <a:lnSpc>
                          <a:spcPct val="115000"/>
                        </a:lnSpc>
                        <a:spcAft>
                          <a:spcPts val="1000"/>
                        </a:spcAft>
                      </a:pPr>
                      <a:r>
                        <a:rPr lang="en-GB" sz="1200" b="1" dirty="0">
                          <a:solidFill>
                            <a:schemeClr val="tx1"/>
                          </a:solidFill>
                          <a:effectLst/>
                        </a:rPr>
                        <a:t> </a:t>
                      </a:r>
                      <a:endParaRPr lang="en-GB" sz="1200" b="1" dirty="0">
                        <a:solidFill>
                          <a:schemeClr val="tx1"/>
                        </a:solidFill>
                        <a:effectLst/>
                        <a:latin typeface="Calibri"/>
                        <a:ea typeface="Calibri"/>
                        <a:cs typeface="Times New Roman"/>
                      </a:endParaRPr>
                    </a:p>
                  </a:txBody>
                  <a:tcPr marL="28982" marR="28982" marT="5955" marB="0" anchor="ctr">
                    <a:lnR w="38100" cap="flat" cmpd="sng" algn="ctr">
                      <a:solidFill>
                        <a:schemeClr val="tx1"/>
                      </a:solidFill>
                      <a:prstDash val="solid"/>
                      <a:round/>
                      <a:headEnd type="none" w="med" len="med"/>
                      <a:tailEnd type="none" w="med" len="med"/>
                    </a:lnR>
                  </a:tcPr>
                </a:tc>
                <a:tc>
                  <a:txBody>
                    <a:bodyPr/>
                    <a:lstStyle/>
                    <a:p>
                      <a:pPr algn="ctr">
                        <a:lnSpc>
                          <a:spcPct val="115000"/>
                        </a:lnSpc>
                        <a:spcAft>
                          <a:spcPts val="0"/>
                        </a:spcAft>
                      </a:pPr>
                      <a:r>
                        <a:rPr lang="en-GB" sz="1200" b="1" dirty="0">
                          <a:solidFill>
                            <a:srgbClr val="0F5494"/>
                          </a:solidFill>
                          <a:effectLst/>
                        </a:rPr>
                        <a:t>150.000</a:t>
                      </a:r>
                      <a:endParaRPr lang="en-GB" sz="1200" b="1" dirty="0">
                        <a:solidFill>
                          <a:srgbClr val="0F5494"/>
                        </a:solidFill>
                        <a:effectLst/>
                        <a:latin typeface="Calibri"/>
                        <a:ea typeface="Calibri"/>
                        <a:cs typeface="Times New Roman"/>
                      </a:endParaRPr>
                    </a:p>
                  </a:txBody>
                  <a:tcPr marL="57220" marR="57220" marT="0" marB="0" anchor="ctr">
                    <a:lnL w="38100" cap="flat" cmpd="sng" algn="ctr">
                      <a:solidFill>
                        <a:schemeClr val="tx1"/>
                      </a:solidFill>
                      <a:prstDash val="solid"/>
                      <a:round/>
                      <a:headEnd type="none" w="med" len="med"/>
                      <a:tailEnd type="none" w="med" len="med"/>
                    </a:lnL>
                  </a:tcPr>
                </a:tc>
                <a:tc>
                  <a:txBody>
                    <a:bodyPr/>
                    <a:lstStyle/>
                    <a:p>
                      <a:pPr algn="ctr">
                        <a:lnSpc>
                          <a:spcPct val="115000"/>
                        </a:lnSpc>
                        <a:spcAft>
                          <a:spcPts val="0"/>
                        </a:spcAft>
                      </a:pPr>
                      <a:r>
                        <a:rPr lang="en-GB" sz="1200" b="1" dirty="0" smtClean="0">
                          <a:solidFill>
                            <a:srgbClr val="0F5494"/>
                          </a:solidFill>
                          <a:effectLst/>
                        </a:rPr>
                        <a:t>17,5%</a:t>
                      </a:r>
                      <a:endParaRPr lang="en-GB" sz="1200" b="1" dirty="0">
                        <a:solidFill>
                          <a:srgbClr val="0F5494"/>
                        </a:solidFill>
                        <a:effectLst/>
                        <a:latin typeface="Calibri"/>
                        <a:ea typeface="Calibri"/>
                        <a:cs typeface="Times New Roman"/>
                      </a:endParaRPr>
                    </a:p>
                  </a:txBody>
                  <a:tcPr marL="57220" marR="57220" marT="0" marB="0" anchor="ctr">
                    <a:lnR w="38100" cap="flat" cmpd="sng" algn="ctr">
                      <a:solidFill>
                        <a:schemeClr val="tx1"/>
                      </a:solidFill>
                      <a:prstDash val="solid"/>
                      <a:round/>
                      <a:headEnd type="none" w="med" len="med"/>
                      <a:tailEnd type="none" w="med" len="med"/>
                    </a:lnR>
                  </a:tcPr>
                </a:tc>
              </a:tr>
              <a:tr h="375175">
                <a:tc>
                  <a:txBody>
                    <a:bodyPr/>
                    <a:lstStyle/>
                    <a:p>
                      <a:pPr>
                        <a:lnSpc>
                          <a:spcPct val="115000"/>
                        </a:lnSpc>
                        <a:spcAft>
                          <a:spcPts val="1000"/>
                        </a:spcAft>
                      </a:pPr>
                      <a:r>
                        <a:rPr lang="en-GB" sz="1100" b="1">
                          <a:solidFill>
                            <a:schemeClr val="tx1"/>
                          </a:solidFill>
                          <a:effectLst/>
                        </a:rPr>
                        <a:t>III   COSTS OF STAY</a:t>
                      </a:r>
                      <a:endParaRPr lang="en-GB" sz="1100" b="1">
                        <a:solidFill>
                          <a:schemeClr val="tx1"/>
                        </a:solidFill>
                        <a:effectLst/>
                        <a:latin typeface="Calibri"/>
                        <a:ea typeface="Calibri"/>
                        <a:cs typeface="Times New Roman"/>
                      </a:endParaRPr>
                    </a:p>
                  </a:txBody>
                  <a:tcPr marL="28982" marR="28982" marT="5955" marB="0" anchor="ctr">
                    <a:lnL w="38100" cap="flat" cmpd="sng" algn="ctr">
                      <a:solidFill>
                        <a:schemeClr val="tx1"/>
                      </a:solidFill>
                      <a:prstDash val="solid"/>
                      <a:round/>
                      <a:headEnd type="none" w="med" len="med"/>
                      <a:tailEnd type="none" w="med" len="med"/>
                    </a:lnL>
                  </a:tcPr>
                </a:tc>
                <a:tc>
                  <a:txBody>
                    <a:bodyPr/>
                    <a:lstStyle/>
                    <a:p>
                      <a:pPr>
                        <a:lnSpc>
                          <a:spcPct val="115000"/>
                        </a:lnSpc>
                        <a:spcAft>
                          <a:spcPts val="1000"/>
                        </a:spcAft>
                      </a:pPr>
                      <a:r>
                        <a:rPr lang="en-GB" sz="1200" b="1" dirty="0">
                          <a:solidFill>
                            <a:srgbClr val="C00000"/>
                          </a:solidFill>
                          <a:effectLst/>
                        </a:rPr>
                        <a:t>150.000</a:t>
                      </a:r>
                      <a:endParaRPr lang="en-GB" sz="1200" b="1" dirty="0">
                        <a:solidFill>
                          <a:srgbClr val="C00000"/>
                        </a:solidFill>
                        <a:effectLst/>
                        <a:latin typeface="Calibri"/>
                        <a:ea typeface="Calibri"/>
                        <a:cs typeface="Times New Roman"/>
                      </a:endParaRPr>
                    </a:p>
                  </a:txBody>
                  <a:tcPr marL="28982" marR="28982" marT="5955" marB="0" anchor="ctr">
                    <a:lnR w="38100" cap="flat" cmpd="sng" algn="ctr">
                      <a:noFill/>
                      <a:prstDash val="solid"/>
                      <a:round/>
                      <a:headEnd type="none" w="med" len="med"/>
                      <a:tailEnd type="none" w="med" len="med"/>
                    </a:lnR>
                  </a:tcPr>
                </a:tc>
                <a:tc>
                  <a:txBody>
                    <a:bodyPr/>
                    <a:lstStyle/>
                    <a:p>
                      <a:pPr>
                        <a:lnSpc>
                          <a:spcPct val="115000"/>
                        </a:lnSpc>
                        <a:spcAft>
                          <a:spcPts val="1000"/>
                        </a:spcAft>
                      </a:pPr>
                      <a:r>
                        <a:rPr lang="en-GB" sz="1200" b="1" dirty="0" smtClean="0">
                          <a:solidFill>
                            <a:schemeClr val="tx1"/>
                          </a:solidFill>
                          <a:effectLst/>
                        </a:rPr>
                        <a:t>17,5%</a:t>
                      </a:r>
                      <a:endParaRPr lang="en-GB" sz="1200" b="1" dirty="0">
                        <a:solidFill>
                          <a:schemeClr val="tx1"/>
                        </a:solidFill>
                        <a:effectLst/>
                        <a:latin typeface="Calibri"/>
                        <a:ea typeface="Calibri"/>
                        <a:cs typeface="Times New Roman"/>
                      </a:endParaRPr>
                    </a:p>
                  </a:txBody>
                  <a:tcPr marL="28982" marR="28982" marT="5955" marB="0" anchor="ctr">
                    <a:lnL w="38100" cap="flat" cmpd="sng" algn="ctr">
                      <a:noFill/>
                      <a:prstDash val="solid"/>
                      <a:round/>
                      <a:headEnd type="none" w="med" len="med"/>
                      <a:tailEnd type="none" w="med" len="med"/>
                    </a:lnL>
                    <a:lnR w="38100" cap="flat" cmpd="sng" algn="ctr">
                      <a:solidFill>
                        <a:schemeClr val="tx1"/>
                      </a:solidFill>
                      <a:prstDash val="solid"/>
                      <a:round/>
                      <a:headEnd type="none" w="med" len="med"/>
                      <a:tailEnd type="none" w="med" len="med"/>
                    </a:lnR>
                  </a:tcPr>
                </a:tc>
                <a:tc>
                  <a:txBody>
                    <a:bodyPr/>
                    <a:lstStyle/>
                    <a:p>
                      <a:pPr algn="r">
                        <a:lnSpc>
                          <a:spcPct val="115000"/>
                        </a:lnSpc>
                        <a:spcAft>
                          <a:spcPts val="1000"/>
                        </a:spcAft>
                      </a:pPr>
                      <a:r>
                        <a:rPr lang="en-GB" sz="1200" b="1" dirty="0">
                          <a:solidFill>
                            <a:schemeClr val="tx1"/>
                          </a:solidFill>
                          <a:effectLst/>
                        </a:rPr>
                        <a:t>100.000</a:t>
                      </a:r>
                      <a:endParaRPr lang="en-GB" sz="1200" b="1" dirty="0">
                        <a:solidFill>
                          <a:schemeClr val="tx1"/>
                        </a:solidFill>
                        <a:effectLst/>
                        <a:latin typeface="Calibri"/>
                        <a:ea typeface="Calibri"/>
                        <a:cs typeface="Times New Roman"/>
                      </a:endParaRPr>
                    </a:p>
                  </a:txBody>
                  <a:tcPr marL="28982" marR="28982" marT="5955" marB="0" anchor="ctr">
                    <a:lnL w="38100" cap="flat" cmpd="sng" algn="ctr">
                      <a:solidFill>
                        <a:schemeClr val="tx1"/>
                      </a:solidFill>
                      <a:prstDash val="solid"/>
                      <a:round/>
                      <a:headEnd type="none" w="med" len="med"/>
                      <a:tailEnd type="none" w="med" len="med"/>
                    </a:lnL>
                  </a:tcPr>
                </a:tc>
                <a:tc>
                  <a:txBody>
                    <a:bodyPr/>
                    <a:lstStyle/>
                    <a:p>
                      <a:pPr>
                        <a:lnSpc>
                          <a:spcPct val="115000"/>
                        </a:lnSpc>
                        <a:spcAft>
                          <a:spcPts val="1000"/>
                        </a:spcAft>
                      </a:pPr>
                      <a:r>
                        <a:rPr lang="en-GB" sz="1200" b="1" dirty="0">
                          <a:solidFill>
                            <a:schemeClr val="tx1"/>
                          </a:solidFill>
                          <a:effectLst/>
                        </a:rPr>
                        <a:t> </a:t>
                      </a:r>
                      <a:endParaRPr lang="en-GB" sz="1200" b="1" dirty="0">
                        <a:solidFill>
                          <a:schemeClr val="tx1"/>
                        </a:solidFill>
                        <a:effectLst/>
                        <a:latin typeface="Calibri"/>
                        <a:ea typeface="Calibri"/>
                        <a:cs typeface="Times New Roman"/>
                      </a:endParaRPr>
                    </a:p>
                  </a:txBody>
                  <a:tcPr marL="28982" marR="28982" marT="5955" marB="0" anchor="ctr">
                    <a:lnR w="38100" cap="flat" cmpd="sng" algn="ctr">
                      <a:solidFill>
                        <a:schemeClr val="tx1"/>
                      </a:solidFill>
                      <a:prstDash val="solid"/>
                      <a:round/>
                      <a:headEnd type="none" w="med" len="med"/>
                      <a:tailEnd type="none" w="med" len="med"/>
                    </a:lnR>
                  </a:tcPr>
                </a:tc>
                <a:tc>
                  <a:txBody>
                    <a:bodyPr/>
                    <a:lstStyle/>
                    <a:p>
                      <a:pPr algn="ctr">
                        <a:lnSpc>
                          <a:spcPct val="115000"/>
                        </a:lnSpc>
                        <a:spcAft>
                          <a:spcPts val="0"/>
                        </a:spcAft>
                      </a:pPr>
                      <a:r>
                        <a:rPr lang="en-GB" sz="1200" b="1" dirty="0" smtClean="0">
                          <a:solidFill>
                            <a:srgbClr val="0F5494"/>
                          </a:solidFill>
                          <a:effectLst/>
                        </a:rPr>
                        <a:t>130.000</a:t>
                      </a:r>
                      <a:endParaRPr lang="en-GB" sz="1200" b="1" dirty="0">
                        <a:solidFill>
                          <a:srgbClr val="0F5494"/>
                        </a:solidFill>
                        <a:effectLst/>
                        <a:latin typeface="Calibri"/>
                        <a:ea typeface="Calibri"/>
                        <a:cs typeface="Times New Roman"/>
                      </a:endParaRPr>
                    </a:p>
                  </a:txBody>
                  <a:tcPr marL="57220" marR="57220" marT="0" marB="0" anchor="ctr">
                    <a:lnL w="38100" cap="flat" cmpd="sng" algn="ctr">
                      <a:solidFill>
                        <a:schemeClr val="tx1"/>
                      </a:solidFill>
                      <a:prstDash val="solid"/>
                      <a:round/>
                      <a:headEnd type="none" w="med" len="med"/>
                      <a:tailEnd type="none" w="med" len="med"/>
                    </a:lnL>
                  </a:tcPr>
                </a:tc>
                <a:tc>
                  <a:txBody>
                    <a:bodyPr/>
                    <a:lstStyle/>
                    <a:p>
                      <a:pPr algn="ctr">
                        <a:lnSpc>
                          <a:spcPct val="115000"/>
                        </a:lnSpc>
                        <a:spcAft>
                          <a:spcPts val="0"/>
                        </a:spcAft>
                      </a:pPr>
                      <a:r>
                        <a:rPr lang="en-GB" sz="1200" b="1" dirty="0" smtClean="0">
                          <a:solidFill>
                            <a:srgbClr val="0F5494"/>
                          </a:solidFill>
                          <a:effectLst/>
                        </a:rPr>
                        <a:t>15%</a:t>
                      </a:r>
                      <a:endParaRPr lang="en-GB" sz="1200" b="1" dirty="0">
                        <a:solidFill>
                          <a:srgbClr val="0F5494"/>
                        </a:solidFill>
                        <a:effectLst/>
                        <a:latin typeface="Calibri"/>
                        <a:ea typeface="Calibri"/>
                        <a:cs typeface="Times New Roman"/>
                      </a:endParaRPr>
                    </a:p>
                  </a:txBody>
                  <a:tcPr marL="57220" marR="57220" marT="0" marB="0" anchor="ctr">
                    <a:lnR w="38100" cap="flat" cmpd="sng" algn="ctr">
                      <a:solidFill>
                        <a:schemeClr val="tx1"/>
                      </a:solidFill>
                      <a:prstDash val="solid"/>
                      <a:round/>
                      <a:headEnd type="none" w="med" len="med"/>
                      <a:tailEnd type="none" w="med" len="med"/>
                    </a:lnR>
                  </a:tcPr>
                </a:tc>
              </a:tr>
              <a:tr h="375175">
                <a:tc>
                  <a:txBody>
                    <a:bodyPr/>
                    <a:lstStyle/>
                    <a:p>
                      <a:pPr>
                        <a:lnSpc>
                          <a:spcPct val="115000"/>
                        </a:lnSpc>
                        <a:spcAft>
                          <a:spcPts val="1000"/>
                        </a:spcAft>
                      </a:pPr>
                      <a:r>
                        <a:rPr lang="en-GB" sz="1100" b="1">
                          <a:solidFill>
                            <a:schemeClr val="tx1"/>
                          </a:solidFill>
                          <a:effectLst/>
                        </a:rPr>
                        <a:t>IV   EQUIPMENT</a:t>
                      </a:r>
                      <a:endParaRPr lang="en-GB" sz="1100" b="1">
                        <a:solidFill>
                          <a:schemeClr val="tx1"/>
                        </a:solidFill>
                        <a:effectLst/>
                        <a:latin typeface="Calibri"/>
                        <a:ea typeface="Calibri"/>
                        <a:cs typeface="Times New Roman"/>
                      </a:endParaRPr>
                    </a:p>
                  </a:txBody>
                  <a:tcPr marL="28982" marR="28982" marT="5955" marB="0" anchor="ctr">
                    <a:lnL w="38100" cap="flat" cmpd="sng" algn="ctr">
                      <a:solidFill>
                        <a:schemeClr val="tx1"/>
                      </a:solidFill>
                      <a:prstDash val="solid"/>
                      <a:round/>
                      <a:headEnd type="none" w="med" len="med"/>
                      <a:tailEnd type="none" w="med" len="med"/>
                    </a:lnL>
                  </a:tcPr>
                </a:tc>
                <a:tc>
                  <a:txBody>
                    <a:bodyPr/>
                    <a:lstStyle/>
                    <a:p>
                      <a:pPr>
                        <a:lnSpc>
                          <a:spcPct val="115000"/>
                        </a:lnSpc>
                        <a:spcAft>
                          <a:spcPts val="1000"/>
                        </a:spcAft>
                      </a:pPr>
                      <a:r>
                        <a:rPr lang="en-GB" sz="1200" b="1" dirty="0">
                          <a:solidFill>
                            <a:srgbClr val="C00000"/>
                          </a:solidFill>
                          <a:effectLst/>
                        </a:rPr>
                        <a:t>160.000</a:t>
                      </a:r>
                      <a:endParaRPr lang="en-GB" sz="1200" b="1" dirty="0">
                        <a:solidFill>
                          <a:srgbClr val="C00000"/>
                        </a:solidFill>
                        <a:effectLst/>
                        <a:latin typeface="Calibri"/>
                        <a:ea typeface="Calibri"/>
                        <a:cs typeface="Times New Roman"/>
                      </a:endParaRPr>
                    </a:p>
                  </a:txBody>
                  <a:tcPr marL="28982" marR="28982" marT="5955" marB="0" anchor="ctr">
                    <a:lnR w="38100" cap="flat" cmpd="sng" algn="ctr">
                      <a:noFill/>
                      <a:prstDash val="solid"/>
                      <a:round/>
                      <a:headEnd type="none" w="med" len="med"/>
                      <a:tailEnd type="none" w="med" len="med"/>
                    </a:lnR>
                  </a:tcPr>
                </a:tc>
                <a:tc>
                  <a:txBody>
                    <a:bodyPr/>
                    <a:lstStyle/>
                    <a:p>
                      <a:pPr>
                        <a:lnSpc>
                          <a:spcPct val="115000"/>
                        </a:lnSpc>
                        <a:spcAft>
                          <a:spcPts val="1000"/>
                        </a:spcAft>
                      </a:pPr>
                      <a:r>
                        <a:rPr lang="en-GB" sz="1200" b="1" dirty="0" smtClean="0">
                          <a:solidFill>
                            <a:schemeClr val="tx1"/>
                          </a:solidFill>
                          <a:effectLst/>
                        </a:rPr>
                        <a:t>19%</a:t>
                      </a:r>
                      <a:endParaRPr lang="en-GB" sz="1200" b="1" dirty="0">
                        <a:solidFill>
                          <a:schemeClr val="tx1"/>
                        </a:solidFill>
                        <a:effectLst/>
                        <a:latin typeface="Calibri"/>
                        <a:ea typeface="Calibri"/>
                        <a:cs typeface="Times New Roman"/>
                      </a:endParaRPr>
                    </a:p>
                  </a:txBody>
                  <a:tcPr marL="28982" marR="28982" marT="5955" marB="0" anchor="ctr">
                    <a:lnL w="38100" cap="flat" cmpd="sng" algn="ctr">
                      <a:noFill/>
                      <a:prstDash val="solid"/>
                      <a:round/>
                      <a:headEnd type="none" w="med" len="med"/>
                      <a:tailEnd type="none" w="med" len="med"/>
                    </a:lnL>
                    <a:lnR w="38100" cap="flat" cmpd="sng" algn="ctr">
                      <a:solidFill>
                        <a:schemeClr val="tx1"/>
                      </a:solidFill>
                      <a:prstDash val="solid"/>
                      <a:round/>
                      <a:headEnd type="none" w="med" len="med"/>
                      <a:tailEnd type="none" w="med" len="med"/>
                    </a:lnR>
                  </a:tcPr>
                </a:tc>
                <a:tc>
                  <a:txBody>
                    <a:bodyPr/>
                    <a:lstStyle/>
                    <a:p>
                      <a:pPr algn="r">
                        <a:lnSpc>
                          <a:spcPct val="115000"/>
                        </a:lnSpc>
                        <a:spcAft>
                          <a:spcPts val="1000"/>
                        </a:spcAft>
                      </a:pPr>
                      <a:r>
                        <a:rPr lang="en-GB" sz="1200" b="1" dirty="0">
                          <a:solidFill>
                            <a:schemeClr val="tx1"/>
                          </a:solidFill>
                          <a:effectLst/>
                        </a:rPr>
                        <a:t>160.000</a:t>
                      </a:r>
                      <a:endParaRPr lang="en-GB" sz="1200" b="1" dirty="0">
                        <a:solidFill>
                          <a:schemeClr val="tx1"/>
                        </a:solidFill>
                        <a:effectLst/>
                        <a:latin typeface="Calibri"/>
                        <a:ea typeface="Calibri"/>
                        <a:cs typeface="Times New Roman"/>
                      </a:endParaRPr>
                    </a:p>
                  </a:txBody>
                  <a:tcPr marL="28982" marR="28982" marT="5955" marB="0" anchor="ctr">
                    <a:lnL w="38100" cap="flat" cmpd="sng" algn="ctr">
                      <a:solidFill>
                        <a:schemeClr val="tx1"/>
                      </a:solidFill>
                      <a:prstDash val="solid"/>
                      <a:round/>
                      <a:headEnd type="none" w="med" len="med"/>
                      <a:tailEnd type="none" w="med" len="med"/>
                    </a:lnL>
                  </a:tcPr>
                </a:tc>
                <a:tc>
                  <a:txBody>
                    <a:bodyPr/>
                    <a:lstStyle/>
                    <a:p>
                      <a:pPr>
                        <a:lnSpc>
                          <a:spcPct val="115000"/>
                        </a:lnSpc>
                        <a:spcAft>
                          <a:spcPts val="1000"/>
                        </a:spcAft>
                      </a:pPr>
                      <a:r>
                        <a:rPr lang="en-GB" sz="1200" b="1" dirty="0">
                          <a:solidFill>
                            <a:schemeClr val="tx1"/>
                          </a:solidFill>
                          <a:effectLst/>
                        </a:rPr>
                        <a:t> </a:t>
                      </a:r>
                      <a:endParaRPr lang="en-GB" sz="1200" b="1" dirty="0">
                        <a:solidFill>
                          <a:schemeClr val="tx1"/>
                        </a:solidFill>
                        <a:effectLst/>
                        <a:latin typeface="Calibri"/>
                        <a:ea typeface="Calibri"/>
                        <a:cs typeface="Times New Roman"/>
                      </a:endParaRPr>
                    </a:p>
                  </a:txBody>
                  <a:tcPr marL="28982" marR="28982" marT="5955" marB="0" anchor="ctr">
                    <a:lnR w="38100" cap="flat" cmpd="sng" algn="ctr">
                      <a:solidFill>
                        <a:schemeClr val="tx1"/>
                      </a:solidFill>
                      <a:prstDash val="solid"/>
                      <a:round/>
                      <a:headEnd type="none" w="med" len="med"/>
                      <a:tailEnd type="none" w="med" len="med"/>
                    </a:lnR>
                  </a:tcPr>
                </a:tc>
                <a:tc>
                  <a:txBody>
                    <a:bodyPr/>
                    <a:lstStyle/>
                    <a:p>
                      <a:pPr algn="ctr">
                        <a:lnSpc>
                          <a:spcPct val="115000"/>
                        </a:lnSpc>
                        <a:spcAft>
                          <a:spcPts val="0"/>
                        </a:spcAft>
                      </a:pPr>
                      <a:r>
                        <a:rPr lang="en-GB" sz="1200" b="1" dirty="0" smtClean="0">
                          <a:solidFill>
                            <a:srgbClr val="0F5494"/>
                          </a:solidFill>
                          <a:effectLst/>
                        </a:rPr>
                        <a:t>160.000</a:t>
                      </a:r>
                      <a:endParaRPr lang="en-GB" sz="1200" b="1" dirty="0">
                        <a:solidFill>
                          <a:srgbClr val="0F5494"/>
                        </a:solidFill>
                        <a:effectLst/>
                        <a:latin typeface="Calibri"/>
                        <a:ea typeface="Calibri"/>
                        <a:cs typeface="Times New Roman"/>
                      </a:endParaRPr>
                    </a:p>
                  </a:txBody>
                  <a:tcPr marL="57220" marR="57220" marT="0" marB="0" anchor="ctr">
                    <a:lnL w="38100" cap="flat" cmpd="sng" algn="ctr">
                      <a:solidFill>
                        <a:schemeClr val="tx1"/>
                      </a:solidFill>
                      <a:prstDash val="solid"/>
                      <a:round/>
                      <a:headEnd type="none" w="med" len="med"/>
                      <a:tailEnd type="none" w="med" len="med"/>
                    </a:lnL>
                  </a:tcPr>
                </a:tc>
                <a:tc>
                  <a:txBody>
                    <a:bodyPr/>
                    <a:lstStyle/>
                    <a:p>
                      <a:pPr algn="ctr">
                        <a:lnSpc>
                          <a:spcPct val="115000"/>
                        </a:lnSpc>
                        <a:spcAft>
                          <a:spcPts val="0"/>
                        </a:spcAft>
                      </a:pPr>
                      <a:r>
                        <a:rPr lang="en-GB" sz="1200" b="1" dirty="0" smtClean="0">
                          <a:solidFill>
                            <a:srgbClr val="0F5494"/>
                          </a:solidFill>
                          <a:effectLst/>
                        </a:rPr>
                        <a:t>19%</a:t>
                      </a:r>
                      <a:endParaRPr lang="en-GB" sz="1200" b="1" dirty="0">
                        <a:solidFill>
                          <a:srgbClr val="0F5494"/>
                        </a:solidFill>
                        <a:effectLst/>
                        <a:latin typeface="Calibri"/>
                        <a:ea typeface="Calibri"/>
                        <a:cs typeface="Times New Roman"/>
                      </a:endParaRPr>
                    </a:p>
                  </a:txBody>
                  <a:tcPr marL="57220" marR="57220" marT="0" marB="0" anchor="ctr">
                    <a:lnR w="38100" cap="flat" cmpd="sng" algn="ctr">
                      <a:solidFill>
                        <a:schemeClr val="tx1"/>
                      </a:solidFill>
                      <a:prstDash val="solid"/>
                      <a:round/>
                      <a:headEnd type="none" w="med" len="med"/>
                      <a:tailEnd type="none" w="med" len="med"/>
                    </a:lnR>
                  </a:tcPr>
                </a:tc>
              </a:tr>
              <a:tr h="375175">
                <a:tc>
                  <a:txBody>
                    <a:bodyPr/>
                    <a:lstStyle/>
                    <a:p>
                      <a:pPr>
                        <a:lnSpc>
                          <a:spcPct val="115000"/>
                        </a:lnSpc>
                        <a:spcAft>
                          <a:spcPts val="1000"/>
                        </a:spcAft>
                      </a:pPr>
                      <a:r>
                        <a:rPr lang="en-GB" sz="1100" b="1">
                          <a:solidFill>
                            <a:schemeClr val="tx1"/>
                          </a:solidFill>
                          <a:effectLst/>
                        </a:rPr>
                        <a:t>V    SUBCONTRACTING</a:t>
                      </a:r>
                      <a:endParaRPr lang="en-GB" sz="1100" b="1">
                        <a:solidFill>
                          <a:schemeClr val="tx1"/>
                        </a:solidFill>
                        <a:effectLst/>
                        <a:latin typeface="Calibri"/>
                        <a:ea typeface="Calibri"/>
                        <a:cs typeface="Times New Roman"/>
                      </a:endParaRPr>
                    </a:p>
                  </a:txBody>
                  <a:tcPr marL="28982" marR="28982" marT="5955" marB="0" anchor="ctr">
                    <a:lnL w="38100" cap="flat" cmpd="sng" algn="ctr">
                      <a:solidFill>
                        <a:schemeClr val="tx1"/>
                      </a:solidFill>
                      <a:prstDash val="solid"/>
                      <a:round/>
                      <a:headEnd type="none" w="med" len="med"/>
                      <a:tailEnd type="none" w="med" len="med"/>
                    </a:lnL>
                  </a:tcPr>
                </a:tc>
                <a:tc>
                  <a:txBody>
                    <a:bodyPr/>
                    <a:lstStyle/>
                    <a:p>
                      <a:pPr>
                        <a:lnSpc>
                          <a:spcPct val="115000"/>
                        </a:lnSpc>
                        <a:spcAft>
                          <a:spcPts val="1000"/>
                        </a:spcAft>
                      </a:pPr>
                      <a:r>
                        <a:rPr lang="en-GB" sz="1200" b="1" dirty="0">
                          <a:solidFill>
                            <a:srgbClr val="C00000"/>
                          </a:solidFill>
                          <a:effectLst/>
                        </a:rPr>
                        <a:t>50.000</a:t>
                      </a:r>
                      <a:endParaRPr lang="en-GB" sz="1200" b="1" dirty="0">
                        <a:solidFill>
                          <a:srgbClr val="C00000"/>
                        </a:solidFill>
                        <a:effectLst/>
                        <a:latin typeface="Calibri"/>
                        <a:ea typeface="Calibri"/>
                        <a:cs typeface="Times New Roman"/>
                      </a:endParaRPr>
                    </a:p>
                  </a:txBody>
                  <a:tcPr marL="28982" marR="28982" marT="5955" marB="0" anchor="ctr">
                    <a:lnR w="38100" cap="flat" cmpd="sng" algn="ctr">
                      <a:noFill/>
                      <a:prstDash val="solid"/>
                      <a:round/>
                      <a:headEnd type="none" w="med" len="med"/>
                      <a:tailEnd type="none" w="med" len="med"/>
                    </a:lnR>
                  </a:tcPr>
                </a:tc>
                <a:tc>
                  <a:txBody>
                    <a:bodyPr/>
                    <a:lstStyle/>
                    <a:p>
                      <a:pPr>
                        <a:lnSpc>
                          <a:spcPct val="115000"/>
                        </a:lnSpc>
                        <a:spcAft>
                          <a:spcPts val="1000"/>
                        </a:spcAft>
                      </a:pPr>
                      <a:r>
                        <a:rPr lang="en-GB" sz="1200" b="1" dirty="0" smtClean="0">
                          <a:solidFill>
                            <a:schemeClr val="tx1"/>
                          </a:solidFill>
                          <a:effectLst/>
                        </a:rPr>
                        <a:t>6%</a:t>
                      </a:r>
                      <a:endParaRPr lang="en-GB" sz="1200" b="1" dirty="0">
                        <a:solidFill>
                          <a:schemeClr val="tx1"/>
                        </a:solidFill>
                        <a:effectLst/>
                        <a:latin typeface="Calibri"/>
                        <a:ea typeface="Calibri"/>
                        <a:cs typeface="Times New Roman"/>
                      </a:endParaRPr>
                    </a:p>
                  </a:txBody>
                  <a:tcPr marL="28982" marR="28982" marT="5955" marB="0" anchor="ctr">
                    <a:lnL w="38100" cap="flat" cmpd="sng" algn="ctr">
                      <a:noFill/>
                      <a:prstDash val="solid"/>
                      <a:round/>
                      <a:headEnd type="none" w="med" len="med"/>
                      <a:tailEnd type="none" w="med" len="med"/>
                    </a:lnL>
                    <a:lnR w="38100" cap="flat" cmpd="sng" algn="ctr">
                      <a:solidFill>
                        <a:schemeClr val="tx1"/>
                      </a:solidFill>
                      <a:prstDash val="solid"/>
                      <a:round/>
                      <a:headEnd type="none" w="med" len="med"/>
                      <a:tailEnd type="none" w="med" len="med"/>
                    </a:lnR>
                  </a:tcPr>
                </a:tc>
                <a:tc>
                  <a:txBody>
                    <a:bodyPr/>
                    <a:lstStyle/>
                    <a:p>
                      <a:pPr algn="r">
                        <a:lnSpc>
                          <a:spcPct val="115000"/>
                        </a:lnSpc>
                        <a:spcAft>
                          <a:spcPts val="1000"/>
                        </a:spcAft>
                      </a:pPr>
                      <a:r>
                        <a:rPr lang="en-GB" sz="1200" b="1" dirty="0" smtClean="0">
                          <a:solidFill>
                            <a:schemeClr val="tx1"/>
                          </a:solidFill>
                          <a:effectLst/>
                        </a:rPr>
                        <a:t>0</a:t>
                      </a:r>
                      <a:endParaRPr lang="en-GB" sz="1200" b="1" dirty="0">
                        <a:solidFill>
                          <a:schemeClr val="tx1"/>
                        </a:solidFill>
                        <a:effectLst/>
                        <a:latin typeface="Calibri"/>
                        <a:ea typeface="Calibri"/>
                        <a:cs typeface="Times New Roman"/>
                      </a:endParaRPr>
                    </a:p>
                  </a:txBody>
                  <a:tcPr marL="28982" marR="28982" marT="5955" marB="0" anchor="ctr">
                    <a:lnL w="38100" cap="flat" cmpd="sng" algn="ctr">
                      <a:solidFill>
                        <a:schemeClr val="tx1"/>
                      </a:solidFill>
                      <a:prstDash val="solid"/>
                      <a:round/>
                      <a:headEnd type="none" w="med" len="med"/>
                      <a:tailEnd type="none" w="med" len="med"/>
                    </a:lnL>
                  </a:tcPr>
                </a:tc>
                <a:tc>
                  <a:txBody>
                    <a:bodyPr/>
                    <a:lstStyle/>
                    <a:p>
                      <a:pPr>
                        <a:lnSpc>
                          <a:spcPct val="115000"/>
                        </a:lnSpc>
                        <a:spcAft>
                          <a:spcPts val="1000"/>
                        </a:spcAft>
                      </a:pPr>
                      <a:r>
                        <a:rPr lang="en-GB" sz="1200" b="1" dirty="0">
                          <a:solidFill>
                            <a:schemeClr val="tx1"/>
                          </a:solidFill>
                          <a:effectLst/>
                        </a:rPr>
                        <a:t> </a:t>
                      </a:r>
                      <a:endParaRPr lang="en-GB" sz="1200" b="1" dirty="0">
                        <a:solidFill>
                          <a:schemeClr val="tx1"/>
                        </a:solidFill>
                        <a:effectLst/>
                        <a:latin typeface="Calibri"/>
                        <a:ea typeface="Calibri"/>
                        <a:cs typeface="Times New Roman"/>
                      </a:endParaRPr>
                    </a:p>
                  </a:txBody>
                  <a:tcPr marL="28982" marR="28982" marT="5955" marB="0" anchor="ctr">
                    <a:lnR w="38100" cap="flat" cmpd="sng" algn="ctr">
                      <a:solidFill>
                        <a:schemeClr val="tx1"/>
                      </a:solidFill>
                      <a:prstDash val="solid"/>
                      <a:round/>
                      <a:headEnd type="none" w="med" len="med"/>
                      <a:tailEnd type="none" w="med" len="med"/>
                    </a:lnR>
                  </a:tcPr>
                </a:tc>
                <a:tc>
                  <a:txBody>
                    <a:bodyPr/>
                    <a:lstStyle/>
                    <a:p>
                      <a:pPr algn="ctr">
                        <a:lnSpc>
                          <a:spcPct val="115000"/>
                        </a:lnSpc>
                        <a:spcAft>
                          <a:spcPts val="0"/>
                        </a:spcAft>
                      </a:pPr>
                      <a:r>
                        <a:rPr lang="en-GB" sz="1200" b="1" dirty="0" smtClean="0">
                          <a:solidFill>
                            <a:srgbClr val="0F5494"/>
                          </a:solidFill>
                          <a:effectLst/>
                        </a:rPr>
                        <a:t>25.000</a:t>
                      </a:r>
                      <a:endParaRPr lang="en-GB" sz="1200" b="1" dirty="0">
                        <a:solidFill>
                          <a:srgbClr val="0F5494"/>
                        </a:solidFill>
                        <a:effectLst/>
                        <a:latin typeface="Calibri"/>
                        <a:ea typeface="Calibri"/>
                        <a:cs typeface="Times New Roman"/>
                      </a:endParaRPr>
                    </a:p>
                  </a:txBody>
                  <a:tcPr marL="57220" marR="57220" marT="0" marB="0" anchor="ctr">
                    <a:lnL w="38100" cap="flat" cmpd="sng" algn="ctr">
                      <a:solidFill>
                        <a:schemeClr val="tx1"/>
                      </a:solidFill>
                      <a:prstDash val="solid"/>
                      <a:round/>
                      <a:headEnd type="none" w="med" len="med"/>
                      <a:tailEnd type="none" w="med" len="med"/>
                    </a:lnL>
                  </a:tcPr>
                </a:tc>
                <a:tc>
                  <a:txBody>
                    <a:bodyPr/>
                    <a:lstStyle/>
                    <a:p>
                      <a:pPr marL="0" algn="ctr" defTabSz="914400" rtl="0" eaLnBrk="1" latinLnBrk="0" hangingPunct="1">
                        <a:lnSpc>
                          <a:spcPct val="115000"/>
                        </a:lnSpc>
                        <a:spcAft>
                          <a:spcPts val="0"/>
                        </a:spcAft>
                      </a:pPr>
                      <a:r>
                        <a:rPr lang="en-GB" sz="1200" b="1" kern="1200" dirty="0" smtClean="0">
                          <a:solidFill>
                            <a:srgbClr val="0F5494"/>
                          </a:solidFill>
                          <a:effectLst/>
                          <a:latin typeface="+mn-lt"/>
                          <a:ea typeface="+mn-ea"/>
                          <a:cs typeface="+mn-cs"/>
                        </a:rPr>
                        <a:t>3%</a:t>
                      </a:r>
                      <a:endParaRPr lang="en-GB" sz="1200" b="1" kern="1200" dirty="0">
                        <a:solidFill>
                          <a:srgbClr val="0F5494"/>
                        </a:solidFill>
                        <a:effectLst/>
                        <a:latin typeface="+mn-lt"/>
                        <a:ea typeface="+mn-ea"/>
                        <a:cs typeface="+mn-cs"/>
                      </a:endParaRPr>
                    </a:p>
                  </a:txBody>
                  <a:tcPr marL="57220" marR="57220" marT="0" marB="0" anchor="ctr">
                    <a:lnR w="38100" cap="flat" cmpd="sng" algn="ctr">
                      <a:solidFill>
                        <a:schemeClr val="tx1"/>
                      </a:solidFill>
                      <a:prstDash val="solid"/>
                      <a:round/>
                      <a:headEnd type="none" w="med" len="med"/>
                      <a:tailEnd type="none" w="med" len="med"/>
                    </a:lnR>
                  </a:tcPr>
                </a:tc>
              </a:tr>
              <a:tr h="534261">
                <a:tc>
                  <a:txBody>
                    <a:bodyPr/>
                    <a:lstStyle/>
                    <a:p>
                      <a:pPr>
                        <a:lnSpc>
                          <a:spcPct val="115000"/>
                        </a:lnSpc>
                        <a:spcAft>
                          <a:spcPts val="1000"/>
                        </a:spcAft>
                      </a:pPr>
                      <a:r>
                        <a:rPr lang="en-GB" sz="1100" b="1" dirty="0">
                          <a:solidFill>
                            <a:schemeClr val="tx1"/>
                          </a:solidFill>
                          <a:effectLst/>
                        </a:rPr>
                        <a:t>TOTAL GRANT </a:t>
                      </a:r>
                      <a:r>
                        <a:rPr lang="en-GB" sz="1100" b="1" dirty="0" smtClean="0">
                          <a:solidFill>
                            <a:schemeClr val="tx1"/>
                          </a:solidFill>
                          <a:effectLst/>
                        </a:rPr>
                        <a:t>(</a:t>
                      </a:r>
                      <a:r>
                        <a:rPr lang="en-GB" sz="1100" b="1" dirty="0">
                          <a:solidFill>
                            <a:schemeClr val="tx1"/>
                          </a:solidFill>
                          <a:effectLst/>
                        </a:rPr>
                        <a:t>total I-V)</a:t>
                      </a:r>
                      <a:endParaRPr lang="en-GB" sz="1100" b="1" dirty="0">
                        <a:solidFill>
                          <a:schemeClr val="tx1"/>
                        </a:solidFill>
                        <a:effectLst/>
                        <a:latin typeface="Calibri"/>
                        <a:ea typeface="Calibri"/>
                        <a:cs typeface="Times New Roman"/>
                      </a:endParaRPr>
                    </a:p>
                  </a:txBody>
                  <a:tcPr marL="28982" marR="28982" marT="5955" marB="0" anchor="ctr">
                    <a:lnL w="38100" cap="flat" cmpd="sng" algn="ctr">
                      <a:solidFill>
                        <a:schemeClr val="tx1"/>
                      </a:solidFill>
                      <a:prstDash val="solid"/>
                      <a:round/>
                      <a:headEnd type="none" w="med" len="med"/>
                      <a:tailEnd type="none" w="med" len="med"/>
                    </a:lnL>
                    <a:lnB w="38100" cap="flat" cmpd="sng" algn="ctr">
                      <a:solidFill>
                        <a:schemeClr val="tx1"/>
                      </a:solidFill>
                      <a:prstDash val="solid"/>
                      <a:round/>
                      <a:headEnd type="none" w="med" len="med"/>
                      <a:tailEnd type="none" w="med" len="med"/>
                    </a:lnB>
                  </a:tcPr>
                </a:tc>
                <a:tc>
                  <a:txBody>
                    <a:bodyPr/>
                    <a:lstStyle/>
                    <a:p>
                      <a:pPr>
                        <a:lnSpc>
                          <a:spcPct val="115000"/>
                        </a:lnSpc>
                        <a:spcAft>
                          <a:spcPts val="1000"/>
                        </a:spcAft>
                      </a:pPr>
                      <a:r>
                        <a:rPr lang="en-GB" sz="1200" b="1" dirty="0">
                          <a:solidFill>
                            <a:srgbClr val="C00000"/>
                          </a:solidFill>
                          <a:effectLst/>
                        </a:rPr>
                        <a:t>850.000</a:t>
                      </a:r>
                      <a:endParaRPr lang="en-GB" sz="1200" b="1" dirty="0">
                        <a:solidFill>
                          <a:srgbClr val="C00000"/>
                        </a:solidFill>
                        <a:effectLst/>
                        <a:latin typeface="Calibri"/>
                        <a:ea typeface="Calibri"/>
                        <a:cs typeface="Times New Roman"/>
                      </a:endParaRPr>
                    </a:p>
                  </a:txBody>
                  <a:tcPr marL="28982" marR="28982" marT="5955" marB="0" anchor="ctr">
                    <a:lnR w="38100" cap="flat" cmpd="sng" algn="ctr">
                      <a:noFill/>
                      <a:prstDash val="solid"/>
                      <a:round/>
                      <a:headEnd type="none" w="med" len="med"/>
                      <a:tailEnd type="none" w="med" len="med"/>
                    </a:lnR>
                    <a:lnB w="38100" cap="flat" cmpd="sng" algn="ctr">
                      <a:solidFill>
                        <a:schemeClr val="tx1"/>
                      </a:solidFill>
                      <a:prstDash val="solid"/>
                      <a:round/>
                      <a:headEnd type="none" w="med" len="med"/>
                      <a:tailEnd type="none" w="med" len="med"/>
                    </a:lnB>
                  </a:tcPr>
                </a:tc>
                <a:tc>
                  <a:txBody>
                    <a:bodyPr/>
                    <a:lstStyle/>
                    <a:p>
                      <a:pPr>
                        <a:lnSpc>
                          <a:spcPct val="115000"/>
                        </a:lnSpc>
                        <a:spcAft>
                          <a:spcPts val="1000"/>
                        </a:spcAft>
                      </a:pPr>
                      <a:r>
                        <a:rPr lang="en-GB" sz="1200" b="1" dirty="0">
                          <a:solidFill>
                            <a:schemeClr val="tx1"/>
                          </a:solidFill>
                          <a:effectLst/>
                        </a:rPr>
                        <a:t> </a:t>
                      </a:r>
                      <a:endParaRPr lang="en-GB" sz="1200" b="1" dirty="0">
                        <a:solidFill>
                          <a:schemeClr val="tx1"/>
                        </a:solidFill>
                        <a:effectLst/>
                        <a:latin typeface="Calibri"/>
                        <a:ea typeface="Calibri"/>
                        <a:cs typeface="Times New Roman"/>
                      </a:endParaRPr>
                    </a:p>
                  </a:txBody>
                  <a:tcPr marL="28982" marR="28982" marT="5955" marB="0" anchor="ctr">
                    <a:lnL w="38100" cap="flat" cmpd="sng" algn="ctr">
                      <a:noFill/>
                      <a:prstDash val="solid"/>
                      <a:round/>
                      <a:headEnd type="none" w="med" len="med"/>
                      <a:tailEnd type="none" w="med" len="med"/>
                    </a:lnL>
                    <a:lnR w="381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tcPr>
                </a:tc>
                <a:tc>
                  <a:txBody>
                    <a:bodyPr/>
                    <a:lstStyle/>
                    <a:p>
                      <a:pPr algn="r">
                        <a:lnSpc>
                          <a:spcPct val="115000"/>
                        </a:lnSpc>
                        <a:spcAft>
                          <a:spcPts val="1000"/>
                        </a:spcAft>
                      </a:pPr>
                      <a:r>
                        <a:rPr lang="en-GB" sz="1200" b="1" dirty="0">
                          <a:solidFill>
                            <a:schemeClr val="tx1"/>
                          </a:solidFill>
                          <a:effectLst/>
                        </a:rPr>
                        <a:t> </a:t>
                      </a:r>
                      <a:endParaRPr lang="en-GB" sz="1200" b="1" dirty="0">
                        <a:solidFill>
                          <a:schemeClr val="tx1"/>
                        </a:solidFill>
                        <a:effectLst/>
                        <a:latin typeface="Calibri"/>
                        <a:ea typeface="Calibri"/>
                        <a:cs typeface="Times New Roman"/>
                      </a:endParaRPr>
                    </a:p>
                  </a:txBody>
                  <a:tcPr marL="28982" marR="28982" marT="5955" marB="0" anchor="ctr">
                    <a:lnL w="38100" cap="flat" cmpd="sng" algn="ctr">
                      <a:solidFill>
                        <a:schemeClr val="tx1"/>
                      </a:solidFill>
                      <a:prstDash val="solid"/>
                      <a:round/>
                      <a:headEnd type="none" w="med" len="med"/>
                      <a:tailEnd type="none" w="med" len="med"/>
                    </a:lnL>
                    <a:lnB w="38100" cap="flat" cmpd="sng" algn="ctr">
                      <a:solidFill>
                        <a:schemeClr val="tx1"/>
                      </a:solidFill>
                      <a:prstDash val="solid"/>
                      <a:round/>
                      <a:headEnd type="none" w="med" len="med"/>
                      <a:tailEnd type="none" w="med" len="med"/>
                    </a:lnB>
                  </a:tcPr>
                </a:tc>
                <a:tc>
                  <a:txBody>
                    <a:bodyPr/>
                    <a:lstStyle/>
                    <a:p>
                      <a:pPr>
                        <a:lnSpc>
                          <a:spcPct val="115000"/>
                        </a:lnSpc>
                        <a:spcAft>
                          <a:spcPts val="1000"/>
                        </a:spcAft>
                      </a:pPr>
                      <a:r>
                        <a:rPr lang="en-GB" sz="1200" b="1" dirty="0">
                          <a:solidFill>
                            <a:schemeClr val="tx1"/>
                          </a:solidFill>
                          <a:effectLst/>
                        </a:rPr>
                        <a:t> </a:t>
                      </a:r>
                      <a:endParaRPr lang="en-GB" sz="1200" b="1" dirty="0">
                        <a:solidFill>
                          <a:schemeClr val="tx1"/>
                        </a:solidFill>
                        <a:effectLst/>
                        <a:latin typeface="Calibri"/>
                        <a:ea typeface="Calibri"/>
                        <a:cs typeface="Times New Roman"/>
                      </a:endParaRPr>
                    </a:p>
                  </a:txBody>
                  <a:tcPr marL="28982" marR="28982" marT="5955" marB="0" anchor="ctr">
                    <a:lnR w="381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endParaRPr lang="en-GB" sz="1200" b="1" dirty="0">
                        <a:solidFill>
                          <a:srgbClr val="0F5494"/>
                        </a:solidFill>
                        <a:effectLst/>
                        <a:latin typeface="Calibri"/>
                        <a:ea typeface="Calibri"/>
                        <a:cs typeface="Times New Roman"/>
                      </a:endParaRPr>
                    </a:p>
                  </a:txBody>
                  <a:tcPr marL="57220" marR="57220" marT="0" marB="0" anchor="ctr">
                    <a:lnL w="38100" cap="flat" cmpd="sng" algn="ctr">
                      <a:solidFill>
                        <a:schemeClr val="tx1"/>
                      </a:solidFill>
                      <a:prstDash val="solid"/>
                      <a:round/>
                      <a:headEnd type="none" w="med" len="med"/>
                      <a:tailEnd type="none" w="med" len="med"/>
                    </a:lnL>
                    <a:lnB w="381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GB" sz="1200" b="1" dirty="0">
                          <a:solidFill>
                            <a:srgbClr val="0F5494"/>
                          </a:solidFill>
                          <a:effectLst/>
                        </a:rPr>
                        <a:t> </a:t>
                      </a:r>
                      <a:endParaRPr lang="en-GB" sz="1200" b="1" dirty="0">
                        <a:solidFill>
                          <a:srgbClr val="0F5494"/>
                        </a:solidFill>
                        <a:effectLst/>
                        <a:latin typeface="Calibri"/>
                        <a:ea typeface="Calibri"/>
                        <a:cs typeface="Times New Roman"/>
                      </a:endParaRPr>
                    </a:p>
                  </a:txBody>
                  <a:tcPr marL="57220" marR="57220" marT="0" marB="0" anchor="ctr">
                    <a:lnR w="381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tcPr>
                </a:tc>
              </a:tr>
              <a:tr h="375175">
                <a:tc>
                  <a:txBody>
                    <a:bodyPr/>
                    <a:lstStyle/>
                    <a:p>
                      <a:pPr>
                        <a:lnSpc>
                          <a:spcPct val="115000"/>
                        </a:lnSpc>
                        <a:spcAft>
                          <a:spcPts val="1000"/>
                        </a:spcAft>
                      </a:pPr>
                      <a:r>
                        <a:rPr lang="en-GB" sz="1100" b="1" dirty="0">
                          <a:solidFill>
                            <a:schemeClr val="tx1"/>
                          </a:solidFill>
                          <a:effectLst/>
                        </a:rPr>
                        <a:t>TOTAL DECLARED </a:t>
                      </a:r>
                      <a:endParaRPr lang="en-GB" sz="1100" b="1" dirty="0">
                        <a:solidFill>
                          <a:schemeClr val="tx1"/>
                        </a:solidFill>
                        <a:effectLst/>
                        <a:latin typeface="Calibri"/>
                        <a:ea typeface="Calibri"/>
                        <a:cs typeface="Times New Roman"/>
                      </a:endParaRPr>
                    </a:p>
                  </a:txBody>
                  <a:tcPr marL="28982" marR="28982" marT="5955" marB="0" anchor="ctr">
                    <a:lnL w="38100" cap="flat" cmpd="sng" algn="ctr">
                      <a:solidFill>
                        <a:schemeClr val="tx1"/>
                      </a:solidFill>
                      <a:prstDash val="solid"/>
                      <a:round/>
                      <a:headEnd type="none" w="med" len="med"/>
                      <a:tailEnd type="none" w="med" len="med"/>
                    </a:lnL>
                    <a:lnT w="38100" cap="flat" cmpd="sng" algn="ctr">
                      <a:solidFill>
                        <a:schemeClr val="tx1"/>
                      </a:solidFill>
                      <a:prstDash val="solid"/>
                      <a:round/>
                      <a:headEnd type="none" w="med" len="med"/>
                      <a:tailEnd type="none" w="med" len="med"/>
                    </a:lnT>
                  </a:tcPr>
                </a:tc>
                <a:tc>
                  <a:txBody>
                    <a:bodyPr/>
                    <a:lstStyle/>
                    <a:p>
                      <a:pPr>
                        <a:lnSpc>
                          <a:spcPct val="115000"/>
                        </a:lnSpc>
                        <a:spcAft>
                          <a:spcPts val="1000"/>
                        </a:spcAft>
                      </a:pPr>
                      <a:r>
                        <a:rPr lang="en-GB" sz="1200" b="1" dirty="0">
                          <a:solidFill>
                            <a:schemeClr val="tx1"/>
                          </a:solidFill>
                          <a:effectLst/>
                        </a:rPr>
                        <a:t> </a:t>
                      </a:r>
                      <a:endParaRPr lang="en-GB" sz="1200" b="1" dirty="0">
                        <a:solidFill>
                          <a:schemeClr val="tx1"/>
                        </a:solidFill>
                        <a:effectLst/>
                        <a:latin typeface="Calibri"/>
                        <a:ea typeface="Calibri"/>
                        <a:cs typeface="Times New Roman"/>
                      </a:endParaRPr>
                    </a:p>
                  </a:txBody>
                  <a:tcPr marL="28982" marR="28982" marT="5955" marB="0" anchor="ctr">
                    <a:lnR w="3810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tcPr>
                </a:tc>
                <a:tc>
                  <a:txBody>
                    <a:bodyPr/>
                    <a:lstStyle/>
                    <a:p>
                      <a:pPr>
                        <a:lnSpc>
                          <a:spcPct val="115000"/>
                        </a:lnSpc>
                        <a:spcAft>
                          <a:spcPts val="1000"/>
                        </a:spcAft>
                      </a:pPr>
                      <a:r>
                        <a:rPr lang="en-GB" sz="1200" b="1" dirty="0">
                          <a:solidFill>
                            <a:schemeClr val="tx1"/>
                          </a:solidFill>
                          <a:effectLst/>
                        </a:rPr>
                        <a:t> </a:t>
                      </a:r>
                      <a:endParaRPr lang="en-GB" sz="1200" b="1" dirty="0">
                        <a:solidFill>
                          <a:schemeClr val="tx1"/>
                        </a:solidFill>
                        <a:effectLst/>
                        <a:latin typeface="Calibri"/>
                        <a:ea typeface="Calibri"/>
                        <a:cs typeface="Times New Roman"/>
                      </a:endParaRPr>
                    </a:p>
                  </a:txBody>
                  <a:tcPr marL="28982" marR="28982" marT="5955" marB="0" anchor="ctr">
                    <a:lnL w="38100" cap="flat" cmpd="sng" algn="ctr">
                      <a:no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tcPr>
                </a:tc>
                <a:tc>
                  <a:txBody>
                    <a:bodyPr/>
                    <a:lstStyle/>
                    <a:p>
                      <a:pPr algn="r">
                        <a:lnSpc>
                          <a:spcPct val="115000"/>
                        </a:lnSpc>
                        <a:spcAft>
                          <a:spcPts val="1000"/>
                        </a:spcAft>
                      </a:pPr>
                      <a:r>
                        <a:rPr lang="en-GB" sz="1300" b="1" dirty="0" smtClean="0">
                          <a:solidFill>
                            <a:schemeClr val="tx1"/>
                          </a:solidFill>
                          <a:effectLst/>
                        </a:rPr>
                        <a:t>784.000</a:t>
                      </a:r>
                      <a:endParaRPr lang="en-GB" sz="1300" b="1" dirty="0">
                        <a:solidFill>
                          <a:schemeClr val="tx1"/>
                        </a:solidFill>
                        <a:effectLst/>
                        <a:latin typeface="Calibri"/>
                        <a:ea typeface="Calibri"/>
                        <a:cs typeface="Times New Roman"/>
                      </a:endParaRPr>
                    </a:p>
                  </a:txBody>
                  <a:tcPr marL="28982" marR="28982" marT="5955" marB="0" anchor="ctr">
                    <a:lnL w="38100" cap="flat" cmpd="sng" algn="ctr">
                      <a:solidFill>
                        <a:schemeClr val="tx1"/>
                      </a:solidFill>
                      <a:prstDash val="solid"/>
                      <a:round/>
                      <a:headEnd type="none" w="med" len="med"/>
                      <a:tailEnd type="none" w="med" len="med"/>
                    </a:lnL>
                    <a:lnT w="38100" cap="flat" cmpd="sng" algn="ctr">
                      <a:solidFill>
                        <a:schemeClr val="tx1"/>
                      </a:solidFill>
                      <a:prstDash val="solid"/>
                      <a:round/>
                      <a:headEnd type="none" w="med" len="med"/>
                      <a:tailEnd type="none" w="med" len="med"/>
                    </a:lnT>
                  </a:tcPr>
                </a:tc>
                <a:tc>
                  <a:txBody>
                    <a:bodyPr/>
                    <a:lstStyle/>
                    <a:p>
                      <a:pPr>
                        <a:lnSpc>
                          <a:spcPct val="115000"/>
                        </a:lnSpc>
                        <a:spcAft>
                          <a:spcPts val="1000"/>
                        </a:spcAft>
                      </a:pPr>
                      <a:r>
                        <a:rPr lang="en-GB" sz="1300" b="1" dirty="0">
                          <a:solidFill>
                            <a:schemeClr val="tx1"/>
                          </a:solidFill>
                          <a:effectLst/>
                        </a:rPr>
                        <a:t> </a:t>
                      </a:r>
                      <a:endParaRPr lang="en-GB" sz="1300" b="1" dirty="0">
                        <a:solidFill>
                          <a:schemeClr val="tx1"/>
                        </a:solidFill>
                        <a:effectLst/>
                        <a:latin typeface="Calibri"/>
                        <a:ea typeface="Calibri"/>
                        <a:cs typeface="Times New Roman"/>
                      </a:endParaRPr>
                    </a:p>
                  </a:txBody>
                  <a:tcPr marL="28982" marR="28982" marT="5955" marB="0" anchor="ctr">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tcPr>
                </a:tc>
                <a:tc>
                  <a:txBody>
                    <a:bodyPr/>
                    <a:lstStyle/>
                    <a:p>
                      <a:pPr marL="0" marR="0" indent="0" algn="ctr" defTabSz="914400" rtl="0" eaLnBrk="1" fontAlgn="auto" latinLnBrk="0" hangingPunct="1">
                        <a:lnSpc>
                          <a:spcPct val="115000"/>
                        </a:lnSpc>
                        <a:spcBef>
                          <a:spcPts val="0"/>
                        </a:spcBef>
                        <a:spcAft>
                          <a:spcPts val="1000"/>
                        </a:spcAft>
                        <a:buClrTx/>
                        <a:buSzTx/>
                        <a:buFontTx/>
                        <a:buNone/>
                        <a:tabLst/>
                        <a:defRPr/>
                      </a:pPr>
                      <a:r>
                        <a:rPr lang="en-GB" sz="1300" b="1" dirty="0" smtClean="0">
                          <a:solidFill>
                            <a:srgbClr val="0F5494"/>
                          </a:solidFill>
                          <a:effectLst/>
                        </a:rPr>
                        <a:t>850.000</a:t>
                      </a:r>
                      <a:endParaRPr lang="en-GB" sz="1300" b="1" dirty="0" smtClean="0">
                        <a:solidFill>
                          <a:srgbClr val="0F5494"/>
                        </a:solidFill>
                        <a:effectLst/>
                        <a:latin typeface="Calibri"/>
                        <a:ea typeface="Calibri"/>
                        <a:cs typeface="Times New Roman"/>
                      </a:endParaRPr>
                    </a:p>
                  </a:txBody>
                  <a:tcPr marL="28982" marR="28982" marT="5955" marB="0" anchor="ctr">
                    <a:lnL w="38100" cap="flat" cmpd="sng" algn="ctr">
                      <a:solidFill>
                        <a:schemeClr val="tx1"/>
                      </a:solidFill>
                      <a:prstDash val="solid"/>
                      <a:round/>
                      <a:headEnd type="none" w="med" len="med"/>
                      <a:tailEnd type="none" w="med" len="med"/>
                    </a:lnL>
                    <a:lnT w="38100" cap="flat" cmpd="sng" algn="ctr">
                      <a:solidFill>
                        <a:schemeClr val="tx1"/>
                      </a:solidFill>
                      <a:prstDash val="solid"/>
                      <a:round/>
                      <a:headEnd type="none" w="med" len="med"/>
                      <a:tailEnd type="none" w="med" len="med"/>
                    </a:lnT>
                  </a:tcPr>
                </a:tc>
                <a:tc>
                  <a:txBody>
                    <a:bodyPr/>
                    <a:lstStyle/>
                    <a:p>
                      <a:pPr>
                        <a:lnSpc>
                          <a:spcPct val="115000"/>
                        </a:lnSpc>
                        <a:spcAft>
                          <a:spcPts val="1000"/>
                        </a:spcAft>
                      </a:pPr>
                      <a:r>
                        <a:rPr lang="en-GB" sz="1600" b="1" smtClean="0">
                          <a:solidFill>
                            <a:srgbClr val="0F5494"/>
                          </a:solidFill>
                          <a:effectLst/>
                          <a:latin typeface="Calibri"/>
                          <a:ea typeface="Calibri"/>
                          <a:cs typeface="Times New Roman"/>
                        </a:rPr>
                        <a:t>(- 11.000 €)</a:t>
                      </a:r>
                      <a:endParaRPr lang="en-GB" sz="1600" b="1" dirty="0">
                        <a:solidFill>
                          <a:srgbClr val="0F5494"/>
                        </a:solidFill>
                        <a:effectLst/>
                        <a:latin typeface="Calibri"/>
                        <a:ea typeface="Calibri"/>
                        <a:cs typeface="Times New Roman"/>
                      </a:endParaRPr>
                    </a:p>
                  </a:txBody>
                  <a:tcPr marL="28982" marR="28982" marT="5955" marB="0" anchor="ctr">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tcPr>
                </a:tc>
              </a:tr>
              <a:tr h="375175">
                <a:tc>
                  <a:txBody>
                    <a:bodyPr/>
                    <a:lstStyle/>
                    <a:p>
                      <a:pPr>
                        <a:lnSpc>
                          <a:spcPct val="115000"/>
                        </a:lnSpc>
                        <a:spcAft>
                          <a:spcPts val="1000"/>
                        </a:spcAft>
                      </a:pPr>
                      <a:r>
                        <a:rPr lang="en-GB" sz="1100" b="1">
                          <a:solidFill>
                            <a:schemeClr val="tx1"/>
                          </a:solidFill>
                          <a:effectLst/>
                        </a:rPr>
                        <a:t>FINAL GRANT</a:t>
                      </a:r>
                      <a:endParaRPr lang="en-GB" sz="1100" b="1">
                        <a:solidFill>
                          <a:schemeClr val="tx1"/>
                        </a:solidFill>
                        <a:effectLst/>
                        <a:latin typeface="Calibri"/>
                        <a:ea typeface="Calibri"/>
                        <a:cs typeface="Times New Roman"/>
                      </a:endParaRPr>
                    </a:p>
                  </a:txBody>
                  <a:tcPr marL="28982" marR="28982" marT="5955" marB="0" anchor="ctr">
                    <a:lnL w="38100" cap="flat" cmpd="sng" algn="ctr">
                      <a:solidFill>
                        <a:schemeClr val="tx1"/>
                      </a:solidFill>
                      <a:prstDash val="solid"/>
                      <a:round/>
                      <a:headEnd type="none" w="med" len="med"/>
                      <a:tailEnd type="none" w="med" len="med"/>
                    </a:lnL>
                    <a:lnB w="38100" cap="flat" cmpd="sng" algn="ctr">
                      <a:solidFill>
                        <a:schemeClr val="tx1"/>
                      </a:solidFill>
                      <a:prstDash val="solid"/>
                      <a:round/>
                      <a:headEnd type="none" w="med" len="med"/>
                      <a:tailEnd type="none" w="med" len="med"/>
                    </a:lnB>
                  </a:tcPr>
                </a:tc>
                <a:tc>
                  <a:txBody>
                    <a:bodyPr/>
                    <a:lstStyle/>
                    <a:p>
                      <a:pPr>
                        <a:lnSpc>
                          <a:spcPct val="115000"/>
                        </a:lnSpc>
                        <a:spcAft>
                          <a:spcPts val="1000"/>
                        </a:spcAft>
                      </a:pPr>
                      <a:r>
                        <a:rPr lang="en-GB" sz="1200" b="1" dirty="0">
                          <a:solidFill>
                            <a:schemeClr val="tx1"/>
                          </a:solidFill>
                          <a:effectLst/>
                        </a:rPr>
                        <a:t> </a:t>
                      </a:r>
                      <a:endParaRPr lang="en-GB" sz="1200" b="1" dirty="0">
                        <a:solidFill>
                          <a:schemeClr val="tx1"/>
                        </a:solidFill>
                        <a:effectLst/>
                        <a:latin typeface="Calibri"/>
                        <a:ea typeface="Calibri"/>
                        <a:cs typeface="Times New Roman"/>
                      </a:endParaRPr>
                    </a:p>
                  </a:txBody>
                  <a:tcPr marL="28982" marR="28982" marT="5955" marB="0" anchor="ctr">
                    <a:lnR w="38100" cap="flat" cmpd="sng" algn="ctr">
                      <a:noFill/>
                      <a:prstDash val="solid"/>
                      <a:round/>
                      <a:headEnd type="none" w="med" len="med"/>
                      <a:tailEnd type="none" w="med" len="med"/>
                    </a:lnR>
                    <a:lnB w="38100" cap="flat" cmpd="sng" algn="ctr">
                      <a:solidFill>
                        <a:schemeClr val="tx1"/>
                      </a:solidFill>
                      <a:prstDash val="solid"/>
                      <a:round/>
                      <a:headEnd type="none" w="med" len="med"/>
                      <a:tailEnd type="none" w="med" len="med"/>
                    </a:lnB>
                  </a:tcPr>
                </a:tc>
                <a:tc>
                  <a:txBody>
                    <a:bodyPr/>
                    <a:lstStyle/>
                    <a:p>
                      <a:pPr>
                        <a:lnSpc>
                          <a:spcPct val="115000"/>
                        </a:lnSpc>
                        <a:spcAft>
                          <a:spcPts val="1000"/>
                        </a:spcAft>
                      </a:pPr>
                      <a:r>
                        <a:rPr lang="en-GB" sz="1200" b="1" dirty="0">
                          <a:solidFill>
                            <a:schemeClr val="tx1"/>
                          </a:solidFill>
                          <a:effectLst/>
                        </a:rPr>
                        <a:t> </a:t>
                      </a:r>
                      <a:endParaRPr lang="en-GB" sz="1200" b="1" dirty="0">
                        <a:solidFill>
                          <a:schemeClr val="tx1"/>
                        </a:solidFill>
                        <a:effectLst/>
                        <a:latin typeface="Calibri"/>
                        <a:ea typeface="Calibri"/>
                        <a:cs typeface="Times New Roman"/>
                      </a:endParaRPr>
                    </a:p>
                  </a:txBody>
                  <a:tcPr marL="28982" marR="28982" marT="5955" marB="0" anchor="ctr">
                    <a:lnL w="38100" cap="flat" cmpd="sng" algn="ctr">
                      <a:noFill/>
                      <a:prstDash val="solid"/>
                      <a:round/>
                      <a:headEnd type="none" w="med" len="med"/>
                      <a:tailEnd type="none" w="med" len="med"/>
                    </a:lnL>
                    <a:lnR w="381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tcPr>
                </a:tc>
                <a:tc>
                  <a:txBody>
                    <a:bodyPr/>
                    <a:lstStyle/>
                    <a:p>
                      <a:pPr algn="r">
                        <a:lnSpc>
                          <a:spcPct val="115000"/>
                        </a:lnSpc>
                        <a:spcAft>
                          <a:spcPts val="1000"/>
                        </a:spcAft>
                      </a:pPr>
                      <a:r>
                        <a:rPr lang="fr-BE" sz="1300" b="1" kern="1200" dirty="0" smtClean="0">
                          <a:solidFill>
                            <a:schemeClr val="tx1"/>
                          </a:solidFill>
                          <a:effectLst/>
                          <a:latin typeface="+mn-lt"/>
                          <a:ea typeface="+mn-ea"/>
                          <a:cs typeface="+mn-cs"/>
                        </a:rPr>
                        <a:t>784.000</a:t>
                      </a:r>
                      <a:endParaRPr lang="en-GB" sz="1300" b="1" kern="1200" dirty="0">
                        <a:solidFill>
                          <a:schemeClr val="tx1"/>
                        </a:solidFill>
                        <a:effectLst/>
                        <a:latin typeface="+mn-lt"/>
                        <a:ea typeface="+mn-ea"/>
                        <a:cs typeface="+mn-cs"/>
                      </a:endParaRPr>
                    </a:p>
                  </a:txBody>
                  <a:tcPr marL="28982" marR="28982" marT="5955" marB="0" anchor="ctr">
                    <a:lnL w="38100" cap="flat" cmpd="sng" algn="ctr">
                      <a:solidFill>
                        <a:schemeClr val="tx1"/>
                      </a:solidFill>
                      <a:prstDash val="solid"/>
                      <a:round/>
                      <a:headEnd type="none" w="med" len="med"/>
                      <a:tailEnd type="none" w="med" len="med"/>
                    </a:lnL>
                    <a:lnB w="38100" cap="flat" cmpd="sng" algn="ctr">
                      <a:solidFill>
                        <a:schemeClr val="tx1"/>
                      </a:solidFill>
                      <a:prstDash val="solid"/>
                      <a:round/>
                      <a:headEnd type="none" w="med" len="med"/>
                      <a:tailEnd type="none" w="med" len="med"/>
                    </a:lnB>
                  </a:tcPr>
                </a:tc>
                <a:tc>
                  <a:txBody>
                    <a:bodyPr/>
                    <a:lstStyle/>
                    <a:p>
                      <a:pPr>
                        <a:lnSpc>
                          <a:spcPct val="115000"/>
                        </a:lnSpc>
                        <a:spcAft>
                          <a:spcPts val="1000"/>
                        </a:spcAft>
                      </a:pPr>
                      <a:endParaRPr lang="en-GB" sz="1300" b="1" kern="1200" dirty="0">
                        <a:solidFill>
                          <a:schemeClr val="tx1"/>
                        </a:solidFill>
                        <a:effectLst/>
                        <a:latin typeface="+mn-lt"/>
                        <a:ea typeface="+mn-ea"/>
                        <a:cs typeface="+mn-cs"/>
                      </a:endParaRPr>
                    </a:p>
                  </a:txBody>
                  <a:tcPr marL="28982" marR="28982" marT="5955" marB="0" anchor="ctr">
                    <a:lnR w="381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15000"/>
                        </a:lnSpc>
                        <a:spcBef>
                          <a:spcPts val="0"/>
                        </a:spcBef>
                        <a:spcAft>
                          <a:spcPts val="1000"/>
                        </a:spcAft>
                        <a:buClrTx/>
                        <a:buSzTx/>
                        <a:buFontTx/>
                        <a:buNone/>
                        <a:tabLst/>
                        <a:defRPr/>
                      </a:pPr>
                      <a:r>
                        <a:rPr lang="fr-BE" sz="1300" b="1" kern="1200" dirty="0" smtClean="0">
                          <a:solidFill>
                            <a:srgbClr val="0F5494"/>
                          </a:solidFill>
                          <a:effectLst/>
                          <a:latin typeface="+mn-lt"/>
                          <a:ea typeface="+mn-ea"/>
                          <a:cs typeface="+mn-cs"/>
                        </a:rPr>
                        <a:t>839.000</a:t>
                      </a:r>
                      <a:endParaRPr lang="en-GB" sz="1300" b="1" kern="1200" dirty="0">
                        <a:solidFill>
                          <a:srgbClr val="0F5494"/>
                        </a:solidFill>
                        <a:effectLst/>
                        <a:latin typeface="+mn-lt"/>
                        <a:ea typeface="+mn-ea"/>
                        <a:cs typeface="+mn-cs"/>
                      </a:endParaRPr>
                    </a:p>
                  </a:txBody>
                  <a:tcPr marL="28982" marR="28982" marT="5955" marB="0" anchor="ctr">
                    <a:lnL w="38100" cap="flat" cmpd="sng" algn="ctr">
                      <a:solidFill>
                        <a:schemeClr val="tx1"/>
                      </a:solidFill>
                      <a:prstDash val="solid"/>
                      <a:round/>
                      <a:headEnd type="none" w="med" len="med"/>
                      <a:tailEnd type="none" w="med" len="med"/>
                    </a:lnL>
                    <a:lnB w="38100" cap="flat" cmpd="sng" algn="ctr">
                      <a:solidFill>
                        <a:schemeClr val="tx1"/>
                      </a:solidFill>
                      <a:prstDash val="solid"/>
                      <a:round/>
                      <a:headEnd type="none" w="med" len="med"/>
                      <a:tailEnd type="none" w="med" len="med"/>
                    </a:lnB>
                  </a:tcPr>
                </a:tc>
                <a:tc>
                  <a:txBody>
                    <a:bodyPr/>
                    <a:lstStyle/>
                    <a:p>
                      <a:pPr>
                        <a:lnSpc>
                          <a:spcPct val="115000"/>
                        </a:lnSpc>
                        <a:spcAft>
                          <a:spcPts val="1000"/>
                        </a:spcAft>
                      </a:pPr>
                      <a:endParaRPr lang="en-GB" sz="1300" b="1" dirty="0">
                        <a:solidFill>
                          <a:schemeClr val="tx1"/>
                        </a:solidFill>
                        <a:effectLst/>
                        <a:latin typeface="Calibri"/>
                        <a:ea typeface="Calibri"/>
                        <a:cs typeface="Times New Roman"/>
                      </a:endParaRPr>
                    </a:p>
                  </a:txBody>
                  <a:tcPr marL="28982" marR="28982" marT="5955" marB="0" anchor="ctr">
                    <a:lnR w="381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22751942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288" y="1628800"/>
            <a:ext cx="8229600" cy="288032"/>
          </a:xfrm>
        </p:spPr>
        <p:txBody>
          <a:bodyPr/>
          <a:lstStyle/>
          <a:p>
            <a:pPr algn="ctr"/>
            <a:r>
              <a:rPr lang="fr-BE" dirty="0" smtClean="0">
                <a:solidFill>
                  <a:srgbClr val="9A001D"/>
                </a:solidFill>
                <a:effectLst>
                  <a:outerShdw blurRad="38100" dist="38100" dir="2700000" algn="tl">
                    <a:srgbClr val="C0C0C0"/>
                  </a:outerShdw>
                </a:effectLst>
              </a:rPr>
              <a:t/>
            </a:r>
            <a:br>
              <a:rPr lang="fr-BE" dirty="0" smtClean="0">
                <a:solidFill>
                  <a:srgbClr val="9A001D"/>
                </a:solidFill>
                <a:effectLst>
                  <a:outerShdw blurRad="38100" dist="38100" dir="2700000" algn="tl">
                    <a:srgbClr val="C0C0C0"/>
                  </a:outerShdw>
                </a:effectLst>
              </a:rPr>
            </a:br>
            <a:r>
              <a:rPr lang="fr-BE" dirty="0">
                <a:solidFill>
                  <a:srgbClr val="9A001D"/>
                </a:solidFill>
                <a:effectLst>
                  <a:outerShdw blurRad="38100" dist="38100" dir="2700000" algn="tl">
                    <a:srgbClr val="C0C0C0"/>
                  </a:outerShdw>
                </a:effectLst>
              </a:rPr>
              <a:t/>
            </a:r>
            <a:br>
              <a:rPr lang="fr-BE" dirty="0">
                <a:solidFill>
                  <a:srgbClr val="9A001D"/>
                </a:solidFill>
                <a:effectLst>
                  <a:outerShdw blurRad="38100" dist="38100" dir="2700000" algn="tl">
                    <a:srgbClr val="C0C0C0"/>
                  </a:outerShdw>
                </a:effectLst>
              </a:rPr>
            </a:br>
            <a:r>
              <a:rPr lang="fr-BE" dirty="0" smtClean="0">
                <a:solidFill>
                  <a:srgbClr val="9A001D"/>
                </a:solidFill>
                <a:effectLst>
                  <a:outerShdw blurRad="38100" dist="38100" dir="2700000" algn="tl">
                    <a:srgbClr val="C0C0C0"/>
                  </a:outerShdw>
                </a:effectLst>
              </a:rPr>
              <a:t>QUESTION </a:t>
            </a:r>
            <a:r>
              <a:rPr lang="fr-BE" dirty="0">
                <a:solidFill>
                  <a:srgbClr val="9A001D"/>
                </a:solidFill>
                <a:effectLst>
                  <a:outerShdw blurRad="38100" dist="38100" dir="2700000" algn="tl">
                    <a:srgbClr val="C0C0C0"/>
                  </a:outerShdw>
                </a:effectLst>
              </a:rPr>
              <a:t>NOT </a:t>
            </a:r>
            <a:r>
              <a:rPr lang="fr-BE" dirty="0" smtClean="0">
                <a:solidFill>
                  <a:srgbClr val="9A001D"/>
                </a:solidFill>
                <a:effectLst>
                  <a:outerShdw blurRad="38100" dist="38100" dir="2700000" algn="tl">
                    <a:srgbClr val="C0C0C0"/>
                  </a:outerShdw>
                </a:effectLst>
              </a:rPr>
              <a:t>ANSWERED?</a:t>
            </a:r>
            <a:r>
              <a:rPr lang="en-GB" dirty="0" smtClean="0">
                <a:solidFill>
                  <a:srgbClr val="9A001D"/>
                </a:solidFill>
                <a:effectLst>
                  <a:outerShdw blurRad="38100" dist="38100" dir="2700000" algn="tl">
                    <a:srgbClr val="C0C0C0"/>
                  </a:outerShdw>
                </a:effectLst>
              </a:rPr>
              <a:t/>
            </a:r>
            <a:br>
              <a:rPr lang="en-GB" dirty="0" smtClean="0">
                <a:solidFill>
                  <a:srgbClr val="9A001D"/>
                </a:solidFill>
                <a:effectLst>
                  <a:outerShdw blurRad="38100" dist="38100" dir="2700000" algn="tl">
                    <a:srgbClr val="C0C0C0"/>
                  </a:outerShdw>
                </a:effectLst>
              </a:rPr>
            </a:br>
            <a:r>
              <a:rPr lang="en-GB" sz="2400" dirty="0" smtClean="0">
                <a:solidFill>
                  <a:srgbClr val="000099"/>
                </a:solidFill>
              </a:rPr>
              <a:t>Please </a:t>
            </a:r>
            <a:r>
              <a:rPr lang="en-GB" sz="2400" dirty="0">
                <a:solidFill>
                  <a:srgbClr val="000099"/>
                </a:solidFill>
              </a:rPr>
              <a:t>contact the E+CBHE team</a:t>
            </a:r>
            <a:br>
              <a:rPr lang="en-GB" sz="2400" dirty="0">
                <a:solidFill>
                  <a:srgbClr val="000099"/>
                </a:solidFill>
              </a:rPr>
            </a:br>
            <a:endParaRPr lang="en-GB" sz="2400" dirty="0"/>
          </a:p>
        </p:txBody>
      </p:sp>
      <p:sp>
        <p:nvSpPr>
          <p:cNvPr id="4" name="Content Placeholder 2"/>
          <p:cNvSpPr txBox="1">
            <a:spLocks/>
          </p:cNvSpPr>
          <p:nvPr/>
        </p:nvSpPr>
        <p:spPr bwMode="auto">
          <a:xfrm>
            <a:off x="742949" y="3009552"/>
            <a:ext cx="5162551" cy="12898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bg1"/>
              </a:buClr>
              <a:buChar char="•"/>
              <a:defRPr sz="2400" i="1">
                <a:solidFill>
                  <a:srgbClr val="0F5494"/>
                </a:solidFill>
                <a:latin typeface="+mn-lt"/>
                <a:ea typeface="+mn-ea"/>
                <a:cs typeface="+mn-cs"/>
              </a:defRPr>
            </a:lvl1pPr>
            <a:lvl2pPr marL="742950" indent="-285750" algn="l" rtl="0" eaLnBrk="1" fontAlgn="base" hangingPunct="1">
              <a:spcBef>
                <a:spcPct val="20000"/>
              </a:spcBef>
              <a:spcAft>
                <a:spcPct val="0"/>
              </a:spcAft>
              <a:buClr>
                <a:srgbClr val="009FBA"/>
              </a:buClr>
              <a:buChar char="•"/>
              <a:defRPr sz="2000" b="1">
                <a:solidFill>
                  <a:srgbClr val="0F5494"/>
                </a:solidFill>
                <a:latin typeface="+mn-lt"/>
              </a:defRPr>
            </a:lvl2pPr>
            <a:lvl3pPr marL="1143000" indent="-228600" algn="l" rtl="0" eaLnBrk="1" fontAlgn="base" hangingPunct="1">
              <a:spcBef>
                <a:spcPct val="20000"/>
              </a:spcBef>
              <a:spcAft>
                <a:spcPct val="0"/>
              </a:spcAft>
              <a:defRPr sz="1400">
                <a:solidFill>
                  <a:srgbClr val="0F5494"/>
                </a:solidFill>
                <a:latin typeface="+mn-lt"/>
              </a:defRPr>
            </a:lvl3pPr>
            <a:lvl4pPr marL="1600200" indent="-228600" algn="l" rtl="0" eaLnBrk="1" fontAlgn="base" hangingPunct="1">
              <a:spcBef>
                <a:spcPct val="20000"/>
              </a:spcBef>
              <a:spcAft>
                <a:spcPct val="0"/>
              </a:spcAft>
              <a:buChar char="–"/>
              <a:defRPr sz="2000">
                <a:solidFill>
                  <a:schemeClr val="tx1"/>
                </a:solidFill>
                <a:latin typeface="Arial" charset="0"/>
              </a:defRPr>
            </a:lvl4pPr>
            <a:lvl5pPr marL="2057400" indent="-228600" algn="l" rtl="0" eaLnBrk="1" fontAlgn="base" hangingPunct="1">
              <a:spcBef>
                <a:spcPct val="20000"/>
              </a:spcBef>
              <a:spcAft>
                <a:spcPct val="0"/>
              </a:spcAft>
              <a:buChar char="»"/>
              <a:defRPr sz="2000">
                <a:solidFill>
                  <a:schemeClr val="tx1"/>
                </a:solidFill>
                <a:latin typeface="Arial"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a:lstStyle>
          <a:p>
            <a:pPr marL="0" indent="0">
              <a:buFontTx/>
              <a:buNone/>
            </a:pPr>
            <a:r>
              <a:rPr lang="en-GB" b="1" u="sng" kern="0" dirty="0" smtClean="0">
                <a:hlinkClick r:id="rId3"/>
              </a:rPr>
              <a:t>EACEA-EPLUS-CBHE-PROJECTS@ec.europa.eu</a:t>
            </a:r>
            <a:endParaRPr lang="en-GB" kern="0" dirty="0"/>
          </a:p>
        </p:txBody>
      </p:sp>
      <p:sp>
        <p:nvSpPr>
          <p:cNvPr id="5" name="Rectangle 6"/>
          <p:cNvSpPr>
            <a:spLocks noChangeArrowheads="1"/>
          </p:cNvSpPr>
          <p:nvPr/>
        </p:nvSpPr>
        <p:spPr bwMode="auto">
          <a:xfrm>
            <a:off x="842963" y="4281184"/>
            <a:ext cx="4557711"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p>
            <a:pPr algn="l">
              <a:tabLst>
                <a:tab pos="363538" algn="l"/>
                <a:tab pos="711200" algn="l"/>
              </a:tabLst>
            </a:pPr>
            <a:r>
              <a:rPr lang="fr-BE" sz="2400" b="1" dirty="0" err="1" smtClean="0">
                <a:solidFill>
                  <a:srgbClr val="000099"/>
                </a:solidFill>
              </a:rPr>
              <a:t>Don't</a:t>
            </a:r>
            <a:r>
              <a:rPr lang="fr-BE" sz="2400" b="1" dirty="0" smtClean="0">
                <a:solidFill>
                  <a:srgbClr val="000099"/>
                </a:solidFill>
              </a:rPr>
              <a:t> </a:t>
            </a:r>
            <a:r>
              <a:rPr lang="fr-BE" sz="2400" b="1" dirty="0" err="1" smtClean="0">
                <a:solidFill>
                  <a:srgbClr val="000099"/>
                </a:solidFill>
              </a:rPr>
              <a:t>forget</a:t>
            </a:r>
            <a:r>
              <a:rPr lang="fr-BE" sz="2400" b="1" dirty="0" smtClean="0">
                <a:solidFill>
                  <a:srgbClr val="000099"/>
                </a:solidFill>
              </a:rPr>
              <a:t> to mention </a:t>
            </a:r>
            <a:r>
              <a:rPr lang="fr-BE" sz="2400" b="1" dirty="0" err="1" smtClean="0">
                <a:solidFill>
                  <a:srgbClr val="000099"/>
                </a:solidFill>
              </a:rPr>
              <a:t>your</a:t>
            </a:r>
            <a:r>
              <a:rPr lang="fr-BE" sz="2400" b="1" dirty="0" smtClean="0">
                <a:solidFill>
                  <a:srgbClr val="000099"/>
                </a:solidFill>
              </a:rPr>
              <a:t> </a:t>
            </a:r>
            <a:r>
              <a:rPr lang="fr-BE" sz="2400" b="1" dirty="0" err="1" smtClean="0">
                <a:solidFill>
                  <a:srgbClr val="000099"/>
                </a:solidFill>
              </a:rPr>
              <a:t>project</a:t>
            </a:r>
            <a:r>
              <a:rPr lang="fr-BE" sz="2400" b="1" dirty="0" smtClean="0">
                <a:solidFill>
                  <a:srgbClr val="000099"/>
                </a:solidFill>
              </a:rPr>
              <a:t> </a:t>
            </a:r>
            <a:r>
              <a:rPr lang="fr-BE" sz="2400" b="1" dirty="0" err="1" smtClean="0">
                <a:solidFill>
                  <a:srgbClr val="000099"/>
                </a:solidFill>
              </a:rPr>
              <a:t>number</a:t>
            </a:r>
            <a:r>
              <a:rPr lang="fr-BE" sz="2400" b="1" dirty="0" smtClean="0">
                <a:solidFill>
                  <a:srgbClr val="000099"/>
                </a:solidFill>
              </a:rPr>
              <a:t>!</a:t>
            </a:r>
            <a:endParaRPr lang="en-GB" sz="2400" b="1" dirty="0">
              <a:solidFill>
                <a:srgbClr val="000099"/>
              </a:solidFill>
            </a:endParaRPr>
          </a:p>
        </p:txBody>
      </p:sp>
      <p:pic>
        <p:nvPicPr>
          <p:cNvPr id="7" name="Picture 5" descr="mail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24128" y="2852612"/>
            <a:ext cx="2581275" cy="258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p:cNvSpPr>
            <a:spLocks noGrp="1"/>
          </p:cNvSpPr>
          <p:nvPr>
            <p:ph type="sldNum" sz="quarter" idx="12"/>
          </p:nvPr>
        </p:nvSpPr>
        <p:spPr/>
        <p:txBody>
          <a:bodyPr/>
          <a:lstStyle/>
          <a:p>
            <a:fld id="{14F0E55B-1EBF-4C63-9883-404455EB20A7}" type="slidenum">
              <a:rPr lang="en-GB" altLang="en-US" smtClean="0"/>
              <a:pPr/>
              <a:t>55</a:t>
            </a:fld>
            <a:endParaRPr lang="en-GB" altLang="en-US"/>
          </a:p>
        </p:txBody>
      </p:sp>
    </p:spTree>
    <p:extLst>
      <p:ext uri="{BB962C8B-B14F-4D97-AF65-F5344CB8AC3E}">
        <p14:creationId xmlns:p14="http://schemas.microsoft.com/office/powerpoint/2010/main" val="219536974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288" y="1628800"/>
            <a:ext cx="8229600" cy="288032"/>
          </a:xfrm>
        </p:spPr>
        <p:txBody>
          <a:bodyPr/>
          <a:lstStyle/>
          <a:p>
            <a:pPr algn="ctr"/>
            <a:r>
              <a:rPr lang="fr-BE" dirty="0" smtClean="0">
                <a:solidFill>
                  <a:srgbClr val="9A001D"/>
                </a:solidFill>
                <a:effectLst>
                  <a:outerShdw blurRad="38100" dist="38100" dir="2700000" algn="tl">
                    <a:srgbClr val="C0C0C0"/>
                  </a:outerShdw>
                </a:effectLst>
              </a:rPr>
              <a:t/>
            </a:r>
            <a:br>
              <a:rPr lang="fr-BE" dirty="0" smtClean="0">
                <a:solidFill>
                  <a:srgbClr val="9A001D"/>
                </a:solidFill>
                <a:effectLst>
                  <a:outerShdw blurRad="38100" dist="38100" dir="2700000" algn="tl">
                    <a:srgbClr val="C0C0C0"/>
                  </a:outerShdw>
                </a:effectLst>
              </a:rPr>
            </a:br>
            <a:r>
              <a:rPr lang="fr-BE" dirty="0">
                <a:solidFill>
                  <a:srgbClr val="9A001D"/>
                </a:solidFill>
                <a:effectLst>
                  <a:outerShdw blurRad="38100" dist="38100" dir="2700000" algn="tl">
                    <a:srgbClr val="C0C0C0"/>
                  </a:outerShdw>
                </a:effectLst>
              </a:rPr>
              <a:t/>
            </a:r>
            <a:br>
              <a:rPr lang="fr-BE" dirty="0">
                <a:solidFill>
                  <a:srgbClr val="9A001D"/>
                </a:solidFill>
                <a:effectLst>
                  <a:outerShdw blurRad="38100" dist="38100" dir="2700000" algn="tl">
                    <a:srgbClr val="C0C0C0"/>
                  </a:outerShdw>
                </a:effectLst>
              </a:rPr>
            </a:br>
            <a:endParaRPr lang="en-GB" sz="2400" dirty="0"/>
          </a:p>
        </p:txBody>
      </p:sp>
      <p:pic>
        <p:nvPicPr>
          <p:cNvPr id="8" name="Picture 3" descr="thankyou3.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2" y="1005855"/>
            <a:ext cx="8850313" cy="532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p:cNvSpPr>
            <a:spLocks noGrp="1"/>
          </p:cNvSpPr>
          <p:nvPr>
            <p:ph type="sldNum" sz="quarter" idx="12"/>
          </p:nvPr>
        </p:nvSpPr>
        <p:spPr/>
        <p:txBody>
          <a:bodyPr/>
          <a:lstStyle/>
          <a:p>
            <a:fld id="{14F0E55B-1EBF-4C63-9883-404455EB20A7}" type="slidenum">
              <a:rPr lang="en-GB" altLang="en-US" smtClean="0"/>
              <a:pPr/>
              <a:t>56</a:t>
            </a:fld>
            <a:endParaRPr lang="en-GB" altLang="en-US"/>
          </a:p>
        </p:txBody>
      </p:sp>
    </p:spTree>
    <p:extLst>
      <p:ext uri="{BB962C8B-B14F-4D97-AF65-F5344CB8AC3E}">
        <p14:creationId xmlns:p14="http://schemas.microsoft.com/office/powerpoint/2010/main" val="87156327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p:txBody>
          <a:bodyPr/>
          <a:lstStyle/>
          <a:p>
            <a:pPr algn="ctr"/>
            <a:r>
              <a:rPr lang="fr-BE" sz="2500" dirty="0" smtClean="0"/>
              <a:t/>
            </a:r>
            <a:br>
              <a:rPr lang="fr-BE" sz="2500" dirty="0" smtClean="0"/>
            </a:br>
            <a:r>
              <a:rPr lang="fr-BE" sz="2500" dirty="0" err="1" smtClean="0">
                <a:solidFill>
                  <a:srgbClr val="FF0000"/>
                </a:solidFill>
              </a:rPr>
              <a:t>Funding</a:t>
            </a:r>
            <a:r>
              <a:rPr lang="fr-BE" sz="2500" dirty="0" smtClean="0">
                <a:solidFill>
                  <a:srgbClr val="FF0000"/>
                </a:solidFill>
              </a:rPr>
              <a:t> </a:t>
            </a:r>
            <a:r>
              <a:rPr lang="fr-BE" sz="2500" dirty="0" err="1">
                <a:solidFill>
                  <a:srgbClr val="FF0000"/>
                </a:solidFill>
              </a:rPr>
              <a:t>rule</a:t>
            </a:r>
            <a:r>
              <a:rPr lang="fr-BE" sz="2500" dirty="0">
                <a:solidFill>
                  <a:srgbClr val="FF0000"/>
                </a:solidFill>
              </a:rPr>
              <a:t> </a:t>
            </a:r>
            <a:r>
              <a:rPr lang="fr-BE" sz="2800" dirty="0">
                <a:solidFill>
                  <a:srgbClr val="FF0000"/>
                </a:solidFill>
              </a:rPr>
              <a:t/>
            </a:r>
            <a:br>
              <a:rPr lang="fr-BE" sz="2800" dirty="0">
                <a:solidFill>
                  <a:srgbClr val="FF0000"/>
                </a:solidFill>
              </a:rPr>
            </a:br>
            <a:endParaRPr lang="fr-BE" sz="2500" dirty="0"/>
          </a:p>
        </p:txBody>
      </p:sp>
      <p:sp>
        <p:nvSpPr>
          <p:cNvPr id="83971" name="Rectangle 3"/>
          <p:cNvSpPr>
            <a:spLocks noGrp="1" noChangeArrowheads="1"/>
          </p:cNvSpPr>
          <p:nvPr>
            <p:ph type="body" idx="1"/>
          </p:nvPr>
        </p:nvSpPr>
        <p:spPr>
          <a:xfrm>
            <a:off x="611560" y="2996952"/>
            <a:ext cx="8229600" cy="2664297"/>
          </a:xfrm>
        </p:spPr>
        <p:txBody>
          <a:bodyPr/>
          <a:lstStyle/>
          <a:p>
            <a:pPr marL="0" indent="0" algn="ctr"/>
            <a:endParaRPr lang="en-GB" sz="2000" b="1" i="0" dirty="0" smtClean="0"/>
          </a:p>
          <a:p>
            <a:pPr marL="0" indent="0" algn="ctr">
              <a:buNone/>
            </a:pPr>
            <a:r>
              <a:rPr lang="en-GB" sz="2200" b="1" i="0" u="sng" dirty="0" smtClean="0"/>
              <a:t>Amount of the Grant </a:t>
            </a:r>
          </a:p>
          <a:p>
            <a:pPr marL="0" indent="0" algn="ctr">
              <a:buNone/>
            </a:pPr>
            <a:r>
              <a:rPr lang="en-GB" sz="3500" b="1" dirty="0" smtClean="0"/>
              <a:t>≠</a:t>
            </a:r>
          </a:p>
          <a:p>
            <a:pPr marL="0" indent="0" algn="ctr">
              <a:buNone/>
            </a:pPr>
            <a:r>
              <a:rPr lang="en-GB" sz="2200" b="1" i="0" u="sng" dirty="0" smtClean="0"/>
              <a:t>Total costs </a:t>
            </a:r>
            <a:r>
              <a:rPr lang="en-GB" sz="2200" b="1" i="0" u="sng" dirty="0"/>
              <a:t>of </a:t>
            </a:r>
            <a:r>
              <a:rPr lang="en-GB" sz="2200" b="1" i="0" u="sng" dirty="0" smtClean="0"/>
              <a:t>the project</a:t>
            </a:r>
          </a:p>
          <a:p>
            <a:pPr marL="0" indent="0" algn="ctr">
              <a:buNone/>
            </a:pPr>
            <a:endParaRPr lang="en-GB" sz="2200" b="1" i="0" u="sng" dirty="0"/>
          </a:p>
        </p:txBody>
      </p:sp>
      <p:sp>
        <p:nvSpPr>
          <p:cNvPr id="2" name="Not Equal 1"/>
          <p:cNvSpPr/>
          <p:nvPr/>
        </p:nvSpPr>
        <p:spPr bwMode="auto">
          <a:xfrm>
            <a:off x="5148064" y="3284984"/>
            <a:ext cx="792088" cy="144016"/>
          </a:xfrm>
          <a:prstGeom prst="mathNotEqual">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GB" sz="1200" b="0" i="0" u="none" strike="noStrike" cap="none" normalizeH="0" baseline="0" smtClean="0">
              <a:ln>
                <a:noFill/>
              </a:ln>
              <a:solidFill>
                <a:schemeClr val="tx1"/>
              </a:solidFill>
              <a:effectLst/>
              <a:latin typeface="Verdana" pitchFamily="34" charset="0"/>
            </a:endParaRPr>
          </a:p>
        </p:txBody>
      </p:sp>
      <p:sp>
        <p:nvSpPr>
          <p:cNvPr id="5" name="Not Equal 4"/>
          <p:cNvSpPr/>
          <p:nvPr/>
        </p:nvSpPr>
        <p:spPr bwMode="auto">
          <a:xfrm>
            <a:off x="1835696" y="5983312"/>
            <a:ext cx="914400" cy="914400"/>
          </a:xfrm>
          <a:prstGeom prst="mathNotEqual">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GB" sz="1200" b="0" i="0" u="none" strike="noStrike" cap="none" normalizeH="0" baseline="0" smtClean="0">
              <a:ln>
                <a:noFill/>
              </a:ln>
              <a:solidFill>
                <a:srgbClr val="0F5494"/>
              </a:solidFill>
              <a:effectLst/>
              <a:latin typeface="Verdana" pitchFamily="34" charset="0"/>
            </a:endParaRPr>
          </a:p>
        </p:txBody>
      </p:sp>
      <p:sp>
        <p:nvSpPr>
          <p:cNvPr id="6" name="Slide Number Placeholder 5"/>
          <p:cNvSpPr>
            <a:spLocks noGrp="1"/>
          </p:cNvSpPr>
          <p:nvPr>
            <p:ph type="sldNum" sz="quarter" idx="12"/>
          </p:nvPr>
        </p:nvSpPr>
        <p:spPr/>
        <p:txBody>
          <a:bodyPr/>
          <a:lstStyle/>
          <a:p>
            <a:fld id="{14F0E55B-1EBF-4C63-9883-404455EB20A7}" type="slidenum">
              <a:rPr lang="en-GB" altLang="en-US" smtClean="0"/>
              <a:pPr/>
              <a:t>6</a:t>
            </a:fld>
            <a:endParaRPr lang="en-GB" altLang="en-US"/>
          </a:p>
        </p:txBody>
      </p:sp>
    </p:spTree>
    <p:extLst>
      <p:ext uri="{BB962C8B-B14F-4D97-AF65-F5344CB8AC3E}">
        <p14:creationId xmlns:p14="http://schemas.microsoft.com/office/powerpoint/2010/main" val="288859771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p:txBody>
          <a:bodyPr/>
          <a:lstStyle/>
          <a:p>
            <a:pPr algn="ctr"/>
            <a:r>
              <a:rPr lang="fr-BE" sz="2500" dirty="0" smtClean="0"/>
              <a:t/>
            </a:r>
            <a:br>
              <a:rPr lang="fr-BE" sz="2500" dirty="0" smtClean="0"/>
            </a:br>
            <a:r>
              <a:rPr lang="fr-BE" sz="2500" dirty="0" err="1" smtClean="0">
                <a:solidFill>
                  <a:srgbClr val="FF0000"/>
                </a:solidFill>
              </a:rPr>
              <a:t>Funding</a:t>
            </a:r>
            <a:r>
              <a:rPr lang="fr-BE" sz="2500" dirty="0" smtClean="0">
                <a:solidFill>
                  <a:srgbClr val="FF0000"/>
                </a:solidFill>
              </a:rPr>
              <a:t> </a:t>
            </a:r>
            <a:r>
              <a:rPr lang="fr-BE" sz="2500" dirty="0" err="1">
                <a:solidFill>
                  <a:srgbClr val="FF0000"/>
                </a:solidFill>
              </a:rPr>
              <a:t>rule</a:t>
            </a:r>
            <a:r>
              <a:rPr lang="fr-BE" sz="2500" dirty="0">
                <a:solidFill>
                  <a:srgbClr val="FF0000"/>
                </a:solidFill>
              </a:rPr>
              <a:t> </a:t>
            </a:r>
            <a:r>
              <a:rPr lang="fr-BE" sz="2800" dirty="0">
                <a:solidFill>
                  <a:srgbClr val="FF0000"/>
                </a:solidFill>
              </a:rPr>
              <a:t/>
            </a:r>
            <a:br>
              <a:rPr lang="fr-BE" sz="2800" dirty="0">
                <a:solidFill>
                  <a:srgbClr val="FF0000"/>
                </a:solidFill>
              </a:rPr>
            </a:br>
            <a:endParaRPr lang="fr-BE" sz="2500" dirty="0"/>
          </a:p>
        </p:txBody>
      </p:sp>
      <p:sp>
        <p:nvSpPr>
          <p:cNvPr id="83971" name="Rectangle 3"/>
          <p:cNvSpPr>
            <a:spLocks noGrp="1" noChangeArrowheads="1"/>
          </p:cNvSpPr>
          <p:nvPr>
            <p:ph type="body" idx="1"/>
          </p:nvPr>
        </p:nvSpPr>
        <p:spPr>
          <a:xfrm>
            <a:off x="611560" y="2348880"/>
            <a:ext cx="8229600" cy="4091631"/>
          </a:xfrm>
        </p:spPr>
        <p:txBody>
          <a:bodyPr/>
          <a:lstStyle/>
          <a:p>
            <a:pPr marL="0" indent="0" algn="ctr">
              <a:buNone/>
            </a:pPr>
            <a:r>
              <a:rPr lang="en-GB" sz="2000" b="1" i="0" smtClean="0"/>
              <a:t>Co-funding </a:t>
            </a:r>
            <a:r>
              <a:rPr lang="en-GB" sz="2000" b="1" i="0" dirty="0" smtClean="0"/>
              <a:t>principle</a:t>
            </a:r>
          </a:p>
          <a:p>
            <a:pPr marL="0" indent="0" algn="ctr">
              <a:buNone/>
            </a:pPr>
            <a:endParaRPr lang="en-GB" sz="2000" b="1" i="0" dirty="0" smtClean="0"/>
          </a:p>
          <a:p>
            <a:pPr marL="0" indent="0">
              <a:buNone/>
            </a:pPr>
            <a:r>
              <a:rPr lang="en-GB" sz="2000" b="1" i="0" dirty="0" smtClean="0"/>
              <a:t>Grant </a:t>
            </a:r>
            <a:r>
              <a:rPr lang="en-GB" sz="2000" b="1" i="0" dirty="0"/>
              <a:t>(combination of actual costs/unit costs): </a:t>
            </a:r>
          </a:p>
          <a:p>
            <a:pPr marL="0" indent="0">
              <a:buNone/>
            </a:pPr>
            <a:r>
              <a:rPr lang="en-GB" sz="2000" i="0" dirty="0" smtClean="0"/>
              <a:t>Calculated so as to require </a:t>
            </a:r>
            <a:r>
              <a:rPr lang="en-GB" sz="2000" i="0" dirty="0"/>
              <a:t>co-funding to implement the </a:t>
            </a:r>
            <a:r>
              <a:rPr lang="en-GB" sz="2000" i="0" dirty="0" smtClean="0"/>
              <a:t>project</a:t>
            </a:r>
          </a:p>
          <a:p>
            <a:pPr marL="0" indent="0">
              <a:buNone/>
            </a:pPr>
            <a:endParaRPr lang="en-GB" sz="2000" i="0" dirty="0"/>
          </a:p>
          <a:p>
            <a:pPr marL="0" indent="0">
              <a:buNone/>
            </a:pPr>
            <a:r>
              <a:rPr lang="en-GB" sz="2000" b="1" i="0" dirty="0"/>
              <a:t>Co-funding: </a:t>
            </a:r>
          </a:p>
          <a:p>
            <a:pPr marL="0" indent="0">
              <a:buNone/>
            </a:pPr>
            <a:r>
              <a:rPr lang="en-GB" sz="2000" i="0" dirty="0"/>
              <a:t>- other expenses (e.g. overhead costs) or </a:t>
            </a:r>
            <a:r>
              <a:rPr lang="en-GB" sz="2000" i="0" dirty="0" smtClean="0"/>
              <a:t>higher expenditure than unit cost values</a:t>
            </a:r>
            <a:endParaRPr lang="en-GB" sz="2000" i="0" dirty="0"/>
          </a:p>
          <a:p>
            <a:pPr marL="0" indent="0">
              <a:buNone/>
            </a:pPr>
            <a:r>
              <a:rPr lang="en-GB" sz="2000" i="0" dirty="0" smtClean="0"/>
              <a:t>- not </a:t>
            </a:r>
            <a:r>
              <a:rPr lang="en-GB" sz="2000" i="0" dirty="0"/>
              <a:t>taken into account for the calculation of the </a:t>
            </a:r>
            <a:r>
              <a:rPr lang="en-GB" sz="2000" i="0" dirty="0" smtClean="0"/>
              <a:t>Grant</a:t>
            </a:r>
          </a:p>
          <a:p>
            <a:pPr marL="0" indent="0">
              <a:buNone/>
            </a:pPr>
            <a:r>
              <a:rPr lang="en-GB" sz="2000" i="0" dirty="0" smtClean="0"/>
              <a:t>- requested with final report for information purposes</a:t>
            </a:r>
          </a:p>
          <a:p>
            <a:pPr>
              <a:buFontTx/>
              <a:buChar char="-"/>
            </a:pPr>
            <a:endParaRPr lang="en-GB" sz="2000" i="0" dirty="0"/>
          </a:p>
          <a:p>
            <a:pPr marL="0" indent="0" algn="ctr"/>
            <a:endParaRPr lang="en-GB" sz="2000" b="1" i="0" dirty="0" smtClean="0"/>
          </a:p>
        </p:txBody>
      </p:sp>
      <p:sp>
        <p:nvSpPr>
          <p:cNvPr id="2" name="Not Equal 1"/>
          <p:cNvSpPr/>
          <p:nvPr/>
        </p:nvSpPr>
        <p:spPr bwMode="auto">
          <a:xfrm>
            <a:off x="5148064" y="3284984"/>
            <a:ext cx="792088" cy="144016"/>
          </a:xfrm>
          <a:prstGeom prst="mathNotEqual">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GB" sz="1200" b="0" i="0" u="none" strike="noStrike" cap="none" normalizeH="0" baseline="0" smtClean="0">
              <a:ln>
                <a:noFill/>
              </a:ln>
              <a:solidFill>
                <a:schemeClr val="tx1"/>
              </a:solidFill>
              <a:effectLst/>
              <a:latin typeface="Verdana" pitchFamily="34" charset="0"/>
            </a:endParaRPr>
          </a:p>
        </p:txBody>
      </p:sp>
      <p:sp>
        <p:nvSpPr>
          <p:cNvPr id="5" name="Not Equal 4"/>
          <p:cNvSpPr/>
          <p:nvPr/>
        </p:nvSpPr>
        <p:spPr bwMode="auto">
          <a:xfrm>
            <a:off x="1835696" y="5983312"/>
            <a:ext cx="914400" cy="914400"/>
          </a:xfrm>
          <a:prstGeom prst="mathNotEqual">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GB" sz="1200" b="0" i="0" u="none" strike="noStrike" cap="none" normalizeH="0" baseline="0" smtClean="0">
              <a:ln>
                <a:noFill/>
              </a:ln>
              <a:solidFill>
                <a:srgbClr val="0F5494"/>
              </a:solidFill>
              <a:effectLst/>
              <a:latin typeface="Verdana" pitchFamily="34" charset="0"/>
            </a:endParaRPr>
          </a:p>
        </p:txBody>
      </p:sp>
      <p:sp>
        <p:nvSpPr>
          <p:cNvPr id="6" name="Slide Number Placeholder 5"/>
          <p:cNvSpPr>
            <a:spLocks noGrp="1"/>
          </p:cNvSpPr>
          <p:nvPr>
            <p:ph type="sldNum" sz="quarter" idx="12"/>
          </p:nvPr>
        </p:nvSpPr>
        <p:spPr/>
        <p:txBody>
          <a:bodyPr/>
          <a:lstStyle/>
          <a:p>
            <a:fld id="{14F0E55B-1EBF-4C63-9883-404455EB20A7}" type="slidenum">
              <a:rPr lang="en-GB" altLang="en-US" smtClean="0"/>
              <a:pPr/>
              <a:t>7</a:t>
            </a:fld>
            <a:endParaRPr lang="en-GB" altLang="en-US"/>
          </a:p>
        </p:txBody>
      </p:sp>
    </p:spTree>
    <p:extLst>
      <p:ext uri="{BB962C8B-B14F-4D97-AF65-F5344CB8AC3E}">
        <p14:creationId xmlns:p14="http://schemas.microsoft.com/office/powerpoint/2010/main" val="20687194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p:txBody>
          <a:bodyPr/>
          <a:lstStyle/>
          <a:p>
            <a:pPr algn="ctr"/>
            <a:r>
              <a:rPr lang="fr-BE" dirty="0" smtClean="0"/>
              <a:t/>
            </a:r>
            <a:br>
              <a:rPr lang="fr-BE" dirty="0" smtClean="0"/>
            </a:br>
            <a:r>
              <a:rPr lang="fr-BE" sz="2300" dirty="0" err="1" smtClean="0">
                <a:solidFill>
                  <a:srgbClr val="FF0000"/>
                </a:solidFill>
              </a:rPr>
              <a:t>Financing</a:t>
            </a:r>
            <a:r>
              <a:rPr lang="fr-BE" sz="2300" dirty="0" smtClean="0">
                <a:solidFill>
                  <a:srgbClr val="FF0000"/>
                </a:solidFill>
              </a:rPr>
              <a:t> </a:t>
            </a:r>
            <a:r>
              <a:rPr lang="fr-BE" sz="2300" dirty="0" err="1" smtClean="0">
                <a:solidFill>
                  <a:srgbClr val="FF0000"/>
                </a:solidFill>
              </a:rPr>
              <a:t>approaches</a:t>
            </a:r>
            <a:r>
              <a:rPr lang="fr-BE" sz="2300" dirty="0" smtClean="0">
                <a:solidFill>
                  <a:srgbClr val="FF0000"/>
                </a:solidFill>
              </a:rPr>
              <a:t> of the </a:t>
            </a:r>
            <a:r>
              <a:rPr lang="fr-BE" sz="2300" dirty="0" err="1" smtClean="0">
                <a:solidFill>
                  <a:srgbClr val="FF0000"/>
                </a:solidFill>
              </a:rPr>
              <a:t>grant</a:t>
            </a:r>
            <a:r>
              <a:rPr lang="fr-BE" sz="2300" dirty="0" smtClean="0">
                <a:solidFill>
                  <a:srgbClr val="FF0000"/>
                </a:solidFill>
              </a:rPr>
              <a:t> </a:t>
            </a:r>
            <a:r>
              <a:rPr lang="fr-BE" sz="2300" i="1" dirty="0">
                <a:solidFill>
                  <a:schemeClr val="accent5">
                    <a:lumMod val="50000"/>
                  </a:schemeClr>
                </a:solidFill>
              </a:rPr>
              <a:t/>
            </a:r>
            <a:br>
              <a:rPr lang="fr-BE" sz="2300" i="1" dirty="0">
                <a:solidFill>
                  <a:schemeClr val="accent5">
                    <a:lumMod val="50000"/>
                  </a:schemeClr>
                </a:solidFill>
              </a:rPr>
            </a:br>
            <a:r>
              <a:rPr lang="en-GB" sz="2300" i="1" dirty="0">
                <a:solidFill>
                  <a:schemeClr val="accent5">
                    <a:lumMod val="50000"/>
                  </a:schemeClr>
                </a:solidFill>
              </a:rPr>
              <a:t/>
            </a:r>
            <a:br>
              <a:rPr lang="en-GB" sz="2300" i="1" dirty="0">
                <a:solidFill>
                  <a:schemeClr val="accent5">
                    <a:lumMod val="50000"/>
                  </a:schemeClr>
                </a:solidFill>
              </a:rPr>
            </a:br>
            <a:endParaRPr lang="en-US" altLang="en-US" sz="2300" i="1" dirty="0">
              <a:solidFill>
                <a:schemeClr val="accent5">
                  <a:lumMod val="50000"/>
                </a:schemeClr>
              </a:solidFill>
            </a:endParaRPr>
          </a:p>
        </p:txBody>
      </p:sp>
      <p:sp>
        <p:nvSpPr>
          <p:cNvPr id="83971" name="Rectangle 3"/>
          <p:cNvSpPr>
            <a:spLocks noGrp="1" noChangeArrowheads="1"/>
          </p:cNvSpPr>
          <p:nvPr>
            <p:ph type="body" idx="1"/>
          </p:nvPr>
        </p:nvSpPr>
        <p:spPr/>
        <p:txBody>
          <a:bodyPr/>
          <a:lstStyle/>
          <a:p>
            <a:pPr algn="ctr"/>
            <a:endParaRPr lang="en-GB" sz="2000" dirty="0" smtClean="0"/>
          </a:p>
          <a:p>
            <a:pPr marL="0" indent="0">
              <a:buNone/>
            </a:pPr>
            <a:r>
              <a:rPr lang="en-GB" sz="2000" b="1" dirty="0" smtClean="0">
                <a:solidFill>
                  <a:srgbClr val="FF0000"/>
                </a:solidFill>
              </a:rPr>
              <a:t>Actual costs:</a:t>
            </a:r>
            <a:r>
              <a:rPr lang="en-GB" sz="2000" dirty="0" smtClean="0"/>
              <a:t> budget </a:t>
            </a:r>
            <a:r>
              <a:rPr lang="en-GB" sz="2000" dirty="0"/>
              <a:t>headings </a:t>
            </a:r>
            <a:r>
              <a:rPr lang="en-GB" sz="2000" b="1" dirty="0"/>
              <a:t>Equipment</a:t>
            </a:r>
            <a:r>
              <a:rPr lang="en-GB" sz="2000" dirty="0"/>
              <a:t> and </a:t>
            </a:r>
            <a:r>
              <a:rPr lang="en-GB" sz="2000" b="1" dirty="0" smtClean="0"/>
              <a:t>Subcontracting</a:t>
            </a:r>
            <a:endParaRPr lang="en-GB" sz="2000" dirty="0" smtClean="0"/>
          </a:p>
          <a:p>
            <a:endParaRPr lang="en-GB" sz="2000" dirty="0"/>
          </a:p>
          <a:p>
            <a:pPr marL="0" indent="0">
              <a:buNone/>
            </a:pPr>
            <a:r>
              <a:rPr lang="en-GB" sz="2000" b="1" dirty="0" smtClean="0">
                <a:solidFill>
                  <a:srgbClr val="FF0000"/>
                </a:solidFill>
              </a:rPr>
              <a:t>Unit Costs:</a:t>
            </a:r>
            <a:r>
              <a:rPr lang="en-GB" sz="2000" dirty="0" smtClean="0"/>
              <a:t> </a:t>
            </a:r>
            <a:r>
              <a:rPr lang="en-GB" sz="2000" dirty="0"/>
              <a:t>budget headings </a:t>
            </a:r>
            <a:r>
              <a:rPr lang="en-GB" sz="2000" b="1" dirty="0"/>
              <a:t>Staff costs, Travel costs and Costs of </a:t>
            </a:r>
            <a:r>
              <a:rPr lang="en-GB" sz="2000" b="1" dirty="0" smtClean="0"/>
              <a:t>stay</a:t>
            </a:r>
            <a:endParaRPr lang="en-GB" sz="2000" dirty="0"/>
          </a:p>
          <a:p>
            <a:endParaRPr lang="en-US" altLang="en-US" dirty="0"/>
          </a:p>
        </p:txBody>
      </p:sp>
      <p:sp>
        <p:nvSpPr>
          <p:cNvPr id="2" name="Slide Number Placeholder 1"/>
          <p:cNvSpPr>
            <a:spLocks noGrp="1"/>
          </p:cNvSpPr>
          <p:nvPr>
            <p:ph type="sldNum" sz="quarter" idx="12"/>
          </p:nvPr>
        </p:nvSpPr>
        <p:spPr/>
        <p:txBody>
          <a:bodyPr/>
          <a:lstStyle/>
          <a:p>
            <a:fld id="{14F0E55B-1EBF-4C63-9883-404455EB20A7}" type="slidenum">
              <a:rPr lang="en-GB" altLang="en-US" smtClean="0"/>
              <a:pPr/>
              <a:t>8</a:t>
            </a:fld>
            <a:endParaRPr lang="en-GB" alt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extLst>
              <p:ext uri="{D42A27DB-BD31-4B8C-83A1-F6EECF244321}">
                <p14:modId xmlns:p14="http://schemas.microsoft.com/office/powerpoint/2010/main" val="1831061427"/>
              </p:ext>
            </p:extLst>
          </p:nvPr>
        </p:nvGraphicFramePr>
        <p:xfrm>
          <a:off x="319087" y="2924944"/>
          <a:ext cx="8505825" cy="3167831"/>
        </p:xfrm>
        <a:graphic>
          <a:graphicData uri="http://schemas.openxmlformats.org/drawingml/2006/table">
            <a:tbl>
              <a:tblPr/>
              <a:tblGrid>
                <a:gridCol w="3041857"/>
                <a:gridCol w="5463968"/>
              </a:tblGrid>
              <a:tr h="648593">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GB" sz="2000" b="1" i="0" u="none" strike="noStrike" cap="none" normalizeH="0" baseline="0" dirty="0" smtClean="0">
                          <a:ln>
                            <a:noFill/>
                          </a:ln>
                          <a:solidFill>
                            <a:srgbClr val="006C92"/>
                          </a:solidFill>
                          <a:effectLst/>
                          <a:latin typeface="Verdana" pitchFamily="34" charset="0"/>
                          <a:ea typeface="MS PGothic" pitchFamily="34" charset="-128"/>
                        </a:rPr>
                        <a:t>Staff costs </a:t>
                      </a:r>
                    </a:p>
                  </a:txBody>
                  <a:tcPr marL="23865" marR="23865" marT="579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8AC6CD"/>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GB" sz="2000" b="1" i="0" u="none" strike="noStrike" kern="1200" cap="none" normalizeH="0" baseline="0" dirty="0" smtClean="0">
                          <a:ln>
                            <a:noFill/>
                          </a:ln>
                          <a:solidFill>
                            <a:srgbClr val="006C92"/>
                          </a:solidFill>
                          <a:effectLst/>
                          <a:latin typeface="Verdana" pitchFamily="34" charset="0"/>
                          <a:ea typeface="MS PGothic" pitchFamily="34" charset="-128"/>
                          <a:cs typeface="+mn-cs"/>
                        </a:rPr>
                        <a:t>Max 40% of grant (Art I.3 of GA)</a:t>
                      </a:r>
                    </a:p>
                  </a:txBody>
                  <a:tcPr marL="23865" marR="23865" marT="579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DAEDEF"/>
                    </a:solidFill>
                  </a:tcPr>
                </a:tc>
              </a:tr>
              <a:tr h="648072">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fr-BE" sz="2000" b="1" i="0" u="none" strike="noStrike" cap="none" normalizeH="0" baseline="0" dirty="0" err="1" smtClean="0">
                          <a:ln>
                            <a:noFill/>
                          </a:ln>
                          <a:solidFill>
                            <a:srgbClr val="006C92"/>
                          </a:solidFill>
                          <a:effectLst/>
                          <a:latin typeface="Verdana" pitchFamily="34" charset="0"/>
                          <a:ea typeface="MS PGothic" pitchFamily="34" charset="-128"/>
                        </a:rPr>
                        <a:t>Travel</a:t>
                      </a:r>
                      <a:r>
                        <a:rPr kumimoji="0" lang="fr-BE" sz="2000" b="1" i="0" u="none" strike="noStrike" cap="none" normalizeH="0" baseline="0" dirty="0" smtClean="0">
                          <a:ln>
                            <a:noFill/>
                          </a:ln>
                          <a:solidFill>
                            <a:srgbClr val="006C92"/>
                          </a:solidFill>
                          <a:effectLst/>
                          <a:latin typeface="Verdana" pitchFamily="34" charset="0"/>
                          <a:ea typeface="MS PGothic" pitchFamily="34" charset="-128"/>
                        </a:rPr>
                        <a:t> </a:t>
                      </a:r>
                      <a:r>
                        <a:rPr kumimoji="0" lang="fr-BE" sz="2000" b="1" i="0" u="none" strike="noStrike" cap="none" normalizeH="0" baseline="0" dirty="0" err="1" smtClean="0">
                          <a:ln>
                            <a:noFill/>
                          </a:ln>
                          <a:solidFill>
                            <a:srgbClr val="006C92"/>
                          </a:solidFill>
                          <a:effectLst/>
                          <a:latin typeface="Verdana" pitchFamily="34" charset="0"/>
                          <a:ea typeface="MS PGothic" pitchFamily="34" charset="-128"/>
                        </a:rPr>
                        <a:t>costs</a:t>
                      </a:r>
                      <a:endParaRPr kumimoji="0" lang="en-GB" sz="2000" b="1" i="0" u="none" strike="noStrike" cap="none" normalizeH="0" baseline="0" dirty="0" smtClean="0">
                        <a:ln>
                          <a:noFill/>
                        </a:ln>
                        <a:solidFill>
                          <a:srgbClr val="006C92"/>
                        </a:solidFill>
                        <a:effectLst/>
                        <a:latin typeface="Verdana" pitchFamily="34" charset="0"/>
                        <a:ea typeface="MS PGothic" pitchFamily="34" charset="-128"/>
                      </a:endParaRPr>
                    </a:p>
                  </a:txBody>
                  <a:tcPr marL="23865" marR="23865" marT="579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AC6CD"/>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defRPr/>
                      </a:pPr>
                      <a:r>
                        <a:rPr kumimoji="0" lang="fr-BE" sz="2000" b="1" i="0" u="none" strike="noStrike" kern="1200" cap="none" normalizeH="0" baseline="0" dirty="0" smtClean="0">
                          <a:ln>
                            <a:noFill/>
                          </a:ln>
                          <a:solidFill>
                            <a:srgbClr val="006C92"/>
                          </a:solidFill>
                          <a:effectLst/>
                          <a:latin typeface="Verdana" pitchFamily="34" charset="0"/>
                          <a:ea typeface="MS PGothic" pitchFamily="34" charset="-128"/>
                          <a:cs typeface="+mn-cs"/>
                        </a:rPr>
                        <a:t>N/A</a:t>
                      </a:r>
                      <a:endParaRPr kumimoji="0" lang="en-GB" sz="2000" b="1" i="0" u="none" strike="noStrike" kern="1200" cap="none" normalizeH="0" baseline="0" dirty="0" smtClean="0">
                        <a:ln>
                          <a:noFill/>
                        </a:ln>
                        <a:solidFill>
                          <a:srgbClr val="006C92"/>
                        </a:solidFill>
                        <a:effectLst/>
                        <a:latin typeface="Verdana" pitchFamily="34" charset="0"/>
                        <a:ea typeface="MS PGothic" pitchFamily="34" charset="-128"/>
                        <a:cs typeface="+mn-cs"/>
                      </a:endParaRPr>
                    </a:p>
                  </a:txBody>
                  <a:tcPr marL="23865" marR="23865" marT="579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AEDEF"/>
                    </a:solidFill>
                  </a:tcPr>
                </a:tc>
              </a:tr>
              <a:tr h="719559">
                <a:tc>
                  <a:txBody>
                    <a:bodyPr/>
                    <a:lstStyle/>
                    <a:p>
                      <a:pPr marL="0" marR="0" lvl="0" indent="0" algn="l" defTabSz="914400" rtl="0" eaLnBrk="1" fontAlgn="base" latinLnBrk="0" hangingPunct="1">
                        <a:lnSpc>
                          <a:spcPct val="115000"/>
                        </a:lnSpc>
                        <a:spcBef>
                          <a:spcPct val="0"/>
                        </a:spcBef>
                        <a:spcAft>
                          <a:spcPct val="0"/>
                        </a:spcAft>
                        <a:buClrTx/>
                        <a:buSzTx/>
                        <a:buFontTx/>
                        <a:buNone/>
                        <a:tabLst/>
                        <a:defRPr/>
                      </a:pPr>
                      <a:r>
                        <a:rPr kumimoji="0" lang="fr-BE" sz="2000" b="1" i="0" u="none" strike="noStrike" cap="none" normalizeH="0" baseline="0" dirty="0" err="1" smtClean="0">
                          <a:ln>
                            <a:noFill/>
                          </a:ln>
                          <a:solidFill>
                            <a:srgbClr val="006C92"/>
                          </a:solidFill>
                          <a:effectLst/>
                          <a:latin typeface="Verdana" pitchFamily="34" charset="0"/>
                          <a:ea typeface="MS PGothic" pitchFamily="34" charset="-128"/>
                        </a:rPr>
                        <a:t>Costs</a:t>
                      </a:r>
                      <a:r>
                        <a:rPr kumimoji="0" lang="fr-BE" sz="2000" b="1" i="0" u="none" strike="noStrike" cap="none" normalizeH="0" baseline="0" dirty="0" smtClean="0">
                          <a:ln>
                            <a:noFill/>
                          </a:ln>
                          <a:solidFill>
                            <a:srgbClr val="006C92"/>
                          </a:solidFill>
                          <a:effectLst/>
                          <a:latin typeface="Verdana" pitchFamily="34" charset="0"/>
                          <a:ea typeface="MS PGothic" pitchFamily="34" charset="-128"/>
                        </a:rPr>
                        <a:t> of </a:t>
                      </a:r>
                      <a:r>
                        <a:rPr kumimoji="0" lang="fr-BE" sz="2000" b="1" i="0" u="none" strike="noStrike" cap="none" normalizeH="0" baseline="0" dirty="0" err="1" smtClean="0">
                          <a:ln>
                            <a:noFill/>
                          </a:ln>
                          <a:solidFill>
                            <a:srgbClr val="006C92"/>
                          </a:solidFill>
                          <a:effectLst/>
                          <a:latin typeface="Verdana" pitchFamily="34" charset="0"/>
                          <a:ea typeface="MS PGothic" pitchFamily="34" charset="-128"/>
                        </a:rPr>
                        <a:t>stay</a:t>
                      </a:r>
                      <a:endParaRPr kumimoji="0" lang="en-GB" sz="2000" b="1" i="0" u="none" strike="noStrike" cap="none" normalizeH="0" baseline="0" dirty="0" smtClean="0">
                        <a:ln>
                          <a:noFill/>
                        </a:ln>
                        <a:solidFill>
                          <a:srgbClr val="006C92"/>
                        </a:solidFill>
                        <a:effectLst/>
                        <a:latin typeface="Verdana" pitchFamily="34" charset="0"/>
                        <a:ea typeface="MS PGothic" pitchFamily="34" charset="-128"/>
                      </a:endParaRPr>
                    </a:p>
                  </a:txBody>
                  <a:tcPr marL="23865" marR="23865" marT="579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AC6CD"/>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fr-BE" sz="2000" b="1" i="0" u="none" strike="noStrike" kern="1200" cap="none" normalizeH="0" baseline="0" dirty="0" smtClean="0">
                          <a:ln>
                            <a:noFill/>
                          </a:ln>
                          <a:solidFill>
                            <a:srgbClr val="006C92"/>
                          </a:solidFill>
                          <a:effectLst/>
                          <a:latin typeface="Verdana" pitchFamily="34" charset="0"/>
                          <a:ea typeface="MS PGothic" pitchFamily="34" charset="-128"/>
                          <a:cs typeface="+mn-cs"/>
                        </a:rPr>
                        <a:t>N/A</a:t>
                      </a:r>
                      <a:endParaRPr kumimoji="0" lang="en-GB" sz="2000" b="1" i="0" u="none" strike="noStrike" kern="1200" cap="none" normalizeH="0" baseline="0" dirty="0" smtClean="0">
                        <a:ln>
                          <a:noFill/>
                        </a:ln>
                        <a:solidFill>
                          <a:srgbClr val="006C92"/>
                        </a:solidFill>
                        <a:effectLst/>
                        <a:latin typeface="Verdana" pitchFamily="34" charset="0"/>
                        <a:ea typeface="MS PGothic" pitchFamily="34" charset="-128"/>
                        <a:cs typeface="+mn-cs"/>
                      </a:endParaRPr>
                    </a:p>
                  </a:txBody>
                  <a:tcPr marL="23865" marR="23865" marT="579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AEDEF"/>
                    </a:solidFill>
                  </a:tcPr>
                </a:tc>
              </a:tr>
              <a:tr h="576064">
                <a:tc>
                  <a:txBody>
                    <a:bodyPr/>
                    <a:lstStyle/>
                    <a:p>
                      <a:pPr marL="0" marR="0" lvl="0" indent="0" algn="l" defTabSz="914400" rtl="0" eaLnBrk="1" fontAlgn="base" latinLnBrk="0" hangingPunct="1">
                        <a:lnSpc>
                          <a:spcPct val="115000"/>
                        </a:lnSpc>
                        <a:spcBef>
                          <a:spcPct val="0"/>
                        </a:spcBef>
                        <a:spcAft>
                          <a:spcPct val="0"/>
                        </a:spcAft>
                        <a:buClrTx/>
                        <a:buSzTx/>
                        <a:buFontTx/>
                        <a:buNone/>
                        <a:tabLst/>
                        <a:defRPr/>
                      </a:pPr>
                      <a:r>
                        <a:rPr kumimoji="0" lang="en-GB" sz="2000" b="1" i="0" u="none" strike="noStrike" cap="none" normalizeH="0" baseline="0" dirty="0" smtClean="0">
                          <a:ln>
                            <a:noFill/>
                          </a:ln>
                          <a:solidFill>
                            <a:srgbClr val="006C92"/>
                          </a:solidFill>
                          <a:effectLst/>
                          <a:latin typeface="Verdana" pitchFamily="34" charset="0"/>
                          <a:ea typeface="MS PGothic" pitchFamily="34" charset="-128"/>
                        </a:rPr>
                        <a:t>Equipment </a:t>
                      </a:r>
                    </a:p>
                  </a:txBody>
                  <a:tcPr marL="23865" marR="23865" marT="579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AC6CD"/>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defRPr/>
                      </a:pPr>
                      <a:r>
                        <a:rPr kumimoji="0" lang="en-GB" sz="2000" b="1" i="0" u="none" strike="noStrike" kern="1200" cap="none" normalizeH="0" baseline="0" dirty="0" smtClean="0">
                          <a:ln>
                            <a:noFill/>
                          </a:ln>
                          <a:solidFill>
                            <a:srgbClr val="006C92"/>
                          </a:solidFill>
                          <a:effectLst/>
                          <a:latin typeface="Verdana" pitchFamily="34" charset="0"/>
                          <a:ea typeface="MS PGothic" pitchFamily="34" charset="-128"/>
                          <a:cs typeface="+mn-cs"/>
                        </a:rPr>
                        <a:t>Max 30% of grant (Art I.3 of GA)</a:t>
                      </a:r>
                    </a:p>
                  </a:txBody>
                  <a:tcPr marL="23865" marR="23865" marT="579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AEDEF"/>
                    </a:solidFill>
                  </a:tcPr>
                </a:tc>
              </a:tr>
              <a:tr h="575543">
                <a:tc>
                  <a:txBody>
                    <a:bodyPr/>
                    <a:lstStyle/>
                    <a:p>
                      <a:pPr marL="0" marR="0" lvl="0" indent="0" algn="l" defTabSz="914400" rtl="0" eaLnBrk="1" fontAlgn="base" latinLnBrk="0" hangingPunct="1">
                        <a:lnSpc>
                          <a:spcPct val="115000"/>
                        </a:lnSpc>
                        <a:spcBef>
                          <a:spcPct val="0"/>
                        </a:spcBef>
                        <a:spcAft>
                          <a:spcPct val="0"/>
                        </a:spcAft>
                        <a:buClrTx/>
                        <a:buSzTx/>
                        <a:buFontTx/>
                        <a:buNone/>
                        <a:tabLst/>
                        <a:defRPr/>
                      </a:pPr>
                      <a:r>
                        <a:rPr kumimoji="0" lang="en-GB" sz="2000" b="1" i="0" u="none" strike="noStrike" cap="none" normalizeH="0" baseline="0" dirty="0" smtClean="0">
                          <a:ln>
                            <a:noFill/>
                          </a:ln>
                          <a:solidFill>
                            <a:srgbClr val="006C92"/>
                          </a:solidFill>
                          <a:effectLst/>
                          <a:latin typeface="Verdana" pitchFamily="34" charset="0"/>
                          <a:ea typeface="MS PGothic" pitchFamily="34" charset="-128"/>
                        </a:rPr>
                        <a:t>Sub-contracting</a:t>
                      </a:r>
                    </a:p>
                  </a:txBody>
                  <a:tcPr marL="23865" marR="23865" marT="579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AC6CD"/>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defRPr/>
                      </a:pPr>
                      <a:r>
                        <a:rPr kumimoji="0" lang="en-GB" sz="2000" b="1" i="0" u="none" strike="noStrike" kern="1200" cap="none" normalizeH="0" baseline="0" dirty="0" smtClean="0">
                          <a:ln>
                            <a:noFill/>
                          </a:ln>
                          <a:solidFill>
                            <a:srgbClr val="006C92"/>
                          </a:solidFill>
                          <a:effectLst/>
                          <a:latin typeface="Verdana" pitchFamily="34" charset="0"/>
                          <a:ea typeface="MS PGothic" pitchFamily="34" charset="-128"/>
                          <a:cs typeface="+mn-cs"/>
                        </a:rPr>
                        <a:t>Max 10% of grant (Art I.3 of GA)</a:t>
                      </a:r>
                    </a:p>
                  </a:txBody>
                  <a:tcPr marL="23865" marR="23865" marT="579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AEDEF"/>
                    </a:solidFill>
                  </a:tcPr>
                </a:tc>
              </a:tr>
            </a:tbl>
          </a:graphicData>
        </a:graphic>
      </p:graphicFrame>
      <p:sp>
        <p:nvSpPr>
          <p:cNvPr id="46103" name="Rectangle 25"/>
          <p:cNvSpPr>
            <a:spLocks noChangeArrowheads="1"/>
          </p:cNvSpPr>
          <p:nvPr/>
        </p:nvSpPr>
        <p:spPr bwMode="auto">
          <a:xfrm>
            <a:off x="1885950" y="2058988"/>
            <a:ext cx="184150" cy="27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eaLnBrk="0" hangingPunct="0">
              <a:spcBef>
                <a:spcPct val="50000"/>
              </a:spcBef>
              <a:defRPr/>
            </a:pPr>
            <a:endParaRPr lang="en-US">
              <a:latin typeface="Verdana" charset="0"/>
              <a:ea typeface="ＭＳ Ｐゴシック" charset="0"/>
            </a:endParaRPr>
          </a:p>
        </p:txBody>
      </p:sp>
      <p:sp>
        <p:nvSpPr>
          <p:cNvPr id="2" name="TextBox 1"/>
          <p:cNvSpPr txBox="1"/>
          <p:nvPr/>
        </p:nvSpPr>
        <p:spPr>
          <a:xfrm>
            <a:off x="323528" y="1340768"/>
            <a:ext cx="8496944" cy="1154162"/>
          </a:xfrm>
          <a:prstGeom prst="rect">
            <a:avLst/>
          </a:prstGeom>
          <a:noFill/>
        </p:spPr>
        <p:txBody>
          <a:bodyPr wrap="square" rtlCol="0">
            <a:spAutoFit/>
          </a:bodyPr>
          <a:lstStyle/>
          <a:p>
            <a:pPr algn="ctr"/>
            <a:endParaRPr lang="en-GB" sz="2300" b="1" dirty="0" smtClean="0">
              <a:solidFill>
                <a:srgbClr val="FF0000"/>
              </a:solidFill>
              <a:latin typeface="+mj-lt"/>
              <a:ea typeface="+mj-ea"/>
              <a:cs typeface="+mj-cs"/>
            </a:endParaRPr>
          </a:p>
          <a:p>
            <a:pPr algn="ctr"/>
            <a:r>
              <a:rPr lang="en-GB" sz="2300" b="1" dirty="0" smtClean="0">
                <a:solidFill>
                  <a:srgbClr val="FF0000"/>
                </a:solidFill>
                <a:latin typeface="+mj-lt"/>
                <a:ea typeface="+mj-ea"/>
                <a:cs typeface="+mj-cs"/>
              </a:rPr>
              <a:t>Budget </a:t>
            </a:r>
            <a:r>
              <a:rPr lang="en-GB" sz="2300" b="1" dirty="0">
                <a:solidFill>
                  <a:srgbClr val="FF0000"/>
                </a:solidFill>
                <a:latin typeface="+mj-lt"/>
                <a:ea typeface="+mj-ea"/>
                <a:cs typeface="+mj-cs"/>
              </a:rPr>
              <a:t>Categories/Headings </a:t>
            </a:r>
            <a:r>
              <a:rPr lang="en-GB" sz="2300" b="1" dirty="0" smtClean="0">
                <a:solidFill>
                  <a:srgbClr val="FF0000"/>
                </a:solidFill>
                <a:latin typeface="+mj-lt"/>
                <a:ea typeface="+mj-ea"/>
                <a:cs typeface="+mj-cs"/>
              </a:rPr>
              <a:t>and ceilings</a:t>
            </a:r>
            <a:r>
              <a:rPr lang="en-GB" sz="2300" dirty="0">
                <a:solidFill>
                  <a:srgbClr val="FF0000"/>
                </a:solidFill>
                <a:latin typeface="+mj-lt"/>
                <a:ea typeface="+mj-ea"/>
                <a:cs typeface="+mj-cs"/>
              </a:rPr>
              <a:t/>
            </a:r>
            <a:br>
              <a:rPr lang="en-GB" sz="2300" dirty="0">
                <a:solidFill>
                  <a:srgbClr val="FF0000"/>
                </a:solidFill>
                <a:latin typeface="+mj-lt"/>
                <a:ea typeface="+mj-ea"/>
                <a:cs typeface="+mj-cs"/>
              </a:rPr>
            </a:br>
            <a:endParaRPr lang="en-GB" sz="2300" b="1" i="1" dirty="0">
              <a:solidFill>
                <a:schemeClr val="accent5">
                  <a:lumMod val="75000"/>
                </a:schemeClr>
              </a:solidFill>
              <a:latin typeface="+mj-lt"/>
              <a:ea typeface="+mj-ea"/>
              <a:cs typeface="+mj-cs"/>
            </a:endParaRPr>
          </a:p>
        </p:txBody>
      </p:sp>
      <p:sp>
        <p:nvSpPr>
          <p:cNvPr id="3" name="Slide Number Placeholder 2"/>
          <p:cNvSpPr>
            <a:spLocks noGrp="1"/>
          </p:cNvSpPr>
          <p:nvPr>
            <p:ph type="sldNum" sz="quarter" idx="12"/>
          </p:nvPr>
        </p:nvSpPr>
        <p:spPr/>
        <p:txBody>
          <a:bodyPr/>
          <a:lstStyle/>
          <a:p>
            <a:fld id="{14F0E55B-1EBF-4C63-9883-404455EB20A7}" type="slidenum">
              <a:rPr lang="en-GB" altLang="en-US" smtClean="0"/>
              <a:pPr/>
              <a:t>9</a:t>
            </a:fld>
            <a:endParaRPr lang="en-GB" altLang="en-US"/>
          </a:p>
        </p:txBody>
      </p:sp>
    </p:spTree>
    <p:extLst>
      <p:ext uri="{BB962C8B-B14F-4D97-AF65-F5344CB8AC3E}">
        <p14:creationId xmlns:p14="http://schemas.microsoft.com/office/powerpoint/2010/main" val="3784645286"/>
      </p:ext>
    </p:extLst>
  </p:cSld>
  <p:clrMapOvr>
    <a:masterClrMapping/>
  </p:clrMapOvr>
  <p:timing>
    <p:tnLst>
      <p:par>
        <p:cTn id="1" dur="indefinite" restart="never" nodeType="tmRoot"/>
      </p:par>
    </p:tnLst>
  </p:timing>
</p:sld>
</file>

<file path=ppt/theme/theme1.xml><?xml version="1.0" encoding="utf-8"?>
<a:theme xmlns:a="http://schemas.openxmlformats.org/drawingml/2006/main" name="Blank">
  <a:themeElements>
    <a:clrScheme name="Slide_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lide_Master">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altLang="en-US" sz="1200" b="0" i="0" u="none" strike="noStrike" cap="none" normalizeH="0" baseline="0" smtClean="0">
            <a:ln>
              <a:noFill/>
            </a:ln>
            <a:solidFill>
              <a:srgbClr val="0F5494"/>
            </a:solidFill>
            <a:effectLst/>
            <a:latin typeface="Verdana"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altLang="en-US" sz="1200" b="0" i="0" u="none" strike="noStrike" cap="none" normalizeH="0" baseline="0" smtClean="0">
            <a:ln>
              <a:noFill/>
            </a:ln>
            <a:solidFill>
              <a:srgbClr val="0F5494"/>
            </a:solidFill>
            <a:effectLst/>
            <a:latin typeface="Verdana" pitchFamily="34" charset="0"/>
          </a:defRPr>
        </a:defPPr>
      </a:lstStyle>
    </a:lnDef>
  </a:objectDefaults>
  <a:extraClrSchemeLst>
    <a:extraClrScheme>
      <a:clrScheme name="Slide_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lide_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lide_Mas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lide_Mast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lide_Mast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lide_Mast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lide_Mast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lide_Mast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lide_Mast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lide_Mast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lide_Mast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lide_Mast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6219D35DB978B428CC40D134C5A1762" ma:contentTypeVersion="0" ma:contentTypeDescription="Create a new document." ma:contentTypeScope="" ma:versionID="4b76e18198c46f7f5701a7da3ca1fbb5">
  <xsd:schema xmlns:xsd="http://www.w3.org/2001/XMLSchema" xmlns:xs="http://www.w3.org/2001/XMLSchema" xmlns:p="http://schemas.microsoft.com/office/2006/metadata/properties" targetNamespace="http://schemas.microsoft.com/office/2006/metadata/properties" ma:root="true" ma:fieldsID="1b05d82d297216baf5b26c55225140d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FCF24482-8D9F-48CC-A89B-708653364BF7}"/>
</file>

<file path=customXml/itemProps2.xml><?xml version="1.0" encoding="utf-8"?>
<ds:datastoreItem xmlns:ds="http://schemas.openxmlformats.org/officeDocument/2006/customXml" ds:itemID="{A6C9FA4B-B716-4FE0-AFC5-52EA64224AC6}"/>
</file>

<file path=customXml/itemProps3.xml><?xml version="1.0" encoding="utf-8"?>
<ds:datastoreItem xmlns:ds="http://schemas.openxmlformats.org/officeDocument/2006/customXml" ds:itemID="{CA9D9EA9-BA03-4A6C-8822-873E67B88256}"/>
</file>

<file path=docProps/app.xml><?xml version="1.0" encoding="utf-8"?>
<Properties xmlns="http://schemas.openxmlformats.org/officeDocument/2006/extended-properties" xmlns:vt="http://schemas.openxmlformats.org/officeDocument/2006/docPropsVTypes">
  <Template>blank</Template>
  <TotalTime>4260</TotalTime>
  <Words>3031</Words>
  <Application>Microsoft Office PowerPoint</Application>
  <PresentationFormat>On-screen Show (4:3)</PresentationFormat>
  <Paragraphs>991</Paragraphs>
  <Slides>56</Slides>
  <Notes>56</Notes>
  <HiddenSlides>0</HiddenSlides>
  <MMClips>0</MMClips>
  <ScaleCrop>false</ScaleCrop>
  <HeadingPairs>
    <vt:vector size="4" baseType="variant">
      <vt:variant>
        <vt:lpstr>Theme</vt:lpstr>
      </vt:variant>
      <vt:variant>
        <vt:i4>1</vt:i4>
      </vt:variant>
      <vt:variant>
        <vt:lpstr>Slide Titles</vt:lpstr>
      </vt:variant>
      <vt:variant>
        <vt:i4>56</vt:i4>
      </vt:variant>
    </vt:vector>
  </HeadingPairs>
  <TitlesOfParts>
    <vt:vector size="57" baseType="lpstr">
      <vt:lpstr>Blank</vt:lpstr>
      <vt:lpstr>PowerPoint Presentation</vt:lpstr>
      <vt:lpstr>PowerPoint Presentation</vt:lpstr>
      <vt:lpstr>PowerPoint Presentation</vt:lpstr>
      <vt:lpstr>PowerPoint Presentation</vt:lpstr>
      <vt:lpstr>PowerPoint Presentation</vt:lpstr>
      <vt:lpstr> Funding rule  </vt:lpstr>
      <vt:lpstr> Funding rule  </vt:lpstr>
      <vt:lpstr> Financing approaches of the grant   </vt:lpstr>
      <vt:lpstr>PowerPoint Presentation</vt:lpstr>
      <vt:lpstr>PowerPoint Presentation</vt:lpstr>
      <vt:lpstr>    Modification to the budget    </vt:lpstr>
      <vt:lpstr>PowerPoint Presentation</vt:lpstr>
      <vt:lpstr>PowerPoint Presentation</vt:lpstr>
      <vt:lpstr>PowerPoint Presentation</vt:lpstr>
      <vt:lpstr>PowerPoint Presentation</vt:lpstr>
      <vt:lpstr>PowerPoint Presentation</vt:lpstr>
      <vt:lpstr>   Definition   </vt:lpstr>
      <vt:lpstr> Article II.19 Grant Agreement  Incurred during the eligibility period  Foreseen in the application/budget  In connection with the action and necessary for project implementation  Identifiable, verifiable, recorded in accounting records of the beneficiary  Comply with requirements of applicable tax and national legislation  Reasonable, justified, complying with principle of sound financial management, in particular regarding economy and efficiency </vt:lpstr>
      <vt:lpstr>      </vt:lpstr>
      <vt:lpstr>  Exchange rate    </vt:lpstr>
      <vt:lpstr>Tendering procedure</vt:lpstr>
      <vt:lpstr>   Equipment   </vt:lpstr>
      <vt:lpstr> Equipment – Supporting documents</vt:lpstr>
      <vt:lpstr>    Subcontracting    </vt:lpstr>
      <vt:lpstr> Supporting documents </vt:lpstr>
      <vt:lpstr>PowerPoint Presentation</vt:lpstr>
      <vt:lpstr>PowerPoint Presentation</vt:lpstr>
      <vt:lpstr> Definition </vt:lpstr>
      <vt:lpstr>      </vt:lpstr>
      <vt:lpstr>     Staff Costs   </vt:lpstr>
      <vt:lpstr>    Staff Costs    </vt:lpstr>
      <vt:lpstr>     Staff Costs - Supporting Documents      </vt:lpstr>
      <vt:lpstr>     Travel costs and Costs of Stay   </vt:lpstr>
      <vt:lpstr>    Travel and Costs of Stay - Supporting documents   </vt:lpstr>
      <vt:lpstr>    Travel costs: specific rules  </vt:lpstr>
      <vt:lpstr>    Travel costs: specific rules  </vt:lpstr>
      <vt:lpstr>    Cost of stay specific rules   </vt:lpstr>
      <vt:lpstr>    Cost of stay specific rules   </vt:lpstr>
      <vt:lpstr>PowerPoint Presentation</vt:lpstr>
      <vt:lpstr>PowerPoint Presentation</vt:lpstr>
      <vt:lpstr>TRAVEL COSTS 4 meetings, 25 participants each, destination 2500 km =360 €</vt:lpstr>
      <vt:lpstr>Consortium management of unit costs</vt:lpstr>
      <vt:lpstr>PowerPoint Presentation</vt:lpstr>
      <vt:lpstr>PowerPoint Presentation</vt:lpstr>
      <vt:lpstr>PowerPoint Presentation</vt:lpstr>
      <vt:lpstr>  Supporting Documents </vt:lpstr>
      <vt:lpstr>    </vt:lpstr>
      <vt:lpstr>PowerPoint Presentation</vt:lpstr>
      <vt:lpstr>PowerPoint Presentation</vt:lpstr>
      <vt:lpstr>PowerPoint Presentation</vt:lpstr>
      <vt:lpstr>PowerPoint Presentation</vt:lpstr>
      <vt:lpstr>Calculation of the Final Grant</vt:lpstr>
      <vt:lpstr>examples (1 of 2)</vt:lpstr>
      <vt:lpstr>examples (2 of 2)</vt:lpstr>
      <vt:lpstr>  QUESTION NOT ANSWERED? Please contact the E+CBHE team </vt:lpstr>
      <vt:lpstr>  </vt:lpstr>
    </vt:vector>
  </TitlesOfParts>
  <Company>European Commission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saiallu</dc:creator>
  <cp:lastModifiedBy>dantifr</cp:lastModifiedBy>
  <cp:revision>435</cp:revision>
  <cp:lastPrinted>2016-01-22T10:07:17Z</cp:lastPrinted>
  <dcterms:created xsi:type="dcterms:W3CDTF">2015-11-26T07:45:18Z</dcterms:created>
  <dcterms:modified xsi:type="dcterms:W3CDTF">2016-01-26T08:03:42Z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0x01010066219D35DB978B428CC40D134C5A1762</vt:lpwstr>
  </property>
</Properties>
</file>